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734" r:id="rId3"/>
    <p:sldId id="660" r:id="rId4"/>
    <p:sldId id="761" r:id="rId5"/>
    <p:sldId id="756" r:id="rId6"/>
    <p:sldId id="763" r:id="rId7"/>
    <p:sldId id="762" r:id="rId8"/>
    <p:sldId id="757" r:id="rId9"/>
    <p:sldId id="753" r:id="rId10"/>
    <p:sldId id="755" r:id="rId11"/>
    <p:sldId id="759" r:id="rId12"/>
    <p:sldId id="760" r:id="rId13"/>
    <p:sldId id="754" r:id="rId14"/>
    <p:sldId id="73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3399"/>
    <a:srgbClr val="003366"/>
    <a:srgbClr val="FF0066"/>
    <a:srgbClr val="000066"/>
    <a:srgbClr val="00FF00"/>
    <a:srgbClr val="A5002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783"/>
            <a:ext cx="3037840" cy="4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2783"/>
            <a:ext cx="3037840" cy="4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C74E5338-6D9A-4211-A505-EABE5CA05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994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693738"/>
            <a:ext cx="4625975" cy="3468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93933"/>
            <a:ext cx="5140960" cy="423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4867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64867"/>
            <a:ext cx="3037840" cy="4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C5FAD68C-3228-44C5-B0AF-C61DCC1F5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255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AD68C-3228-44C5-B0AF-C61DCC1F5E1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23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1950" y="661988"/>
            <a:ext cx="3592513" cy="2695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4264" y="3497595"/>
            <a:ext cx="6207164" cy="4905719"/>
          </a:xfrm>
          <a:prstGeom prst="rect">
            <a:avLst/>
          </a:prstGeom>
        </p:spPr>
        <p:txBody>
          <a:bodyPr/>
          <a:lstStyle/>
          <a:p>
            <a:pPr marL="285750" indent="-285750" defTabSz="926335">
              <a:buFont typeface="Arial" panose="020B0604020202020204" pitchFamily="34" charset="0"/>
              <a:buChar char="•"/>
            </a:pPr>
            <a:r>
              <a:rPr lang="en-US" baseline="0" dirty="0"/>
              <a:t>We’re an infectious disease frontier for the United States.  </a:t>
            </a:r>
            <a:r>
              <a:rPr lang="en-US" dirty="0"/>
              <a:t>We </a:t>
            </a:r>
            <a:r>
              <a:rPr lang="en-US" baseline="0" dirty="0"/>
              <a:t>have numerous vulnerabilities for outbreaks. Unfortunately, we’ve been seeing proof of this almost every year.  </a:t>
            </a:r>
          </a:p>
          <a:p>
            <a:pPr defTabSz="926335"/>
            <a:endParaRPr lang="en-US" baseline="0" dirty="0"/>
          </a:p>
          <a:p>
            <a:pPr marL="285750" indent="-285750" defTabSz="926335">
              <a:buFont typeface="Arial" panose="020B0604020202020204" pitchFamily="34" charset="0"/>
              <a:buChar char="•"/>
            </a:pPr>
            <a:r>
              <a:rPr lang="en-US" baseline="0" dirty="0"/>
              <a:t>We appreciate everything that the medical community has done to maintain vigilance against Ebola, </a:t>
            </a:r>
            <a:r>
              <a:rPr lang="en-US" b="1" baseline="0" dirty="0"/>
              <a:t>chikungunya</a:t>
            </a:r>
            <a:r>
              <a:rPr lang="en-US" baseline="0" dirty="0"/>
              <a:t> </a:t>
            </a:r>
            <a:r>
              <a:rPr lang="en-US" strike="sngStrike" baseline="0" dirty="0" err="1"/>
              <a:t>Chikayunga</a:t>
            </a:r>
            <a:r>
              <a:rPr lang="en-US" baseline="0" dirty="0"/>
              <a:t>, West Nile, </a:t>
            </a:r>
            <a:r>
              <a:rPr lang="en-US" dirty="0"/>
              <a:t>Middle Eastern Respiratory Syndrome (MERS), Highly Pathogenic Avian Influenza (HPAI), Chagas, and </a:t>
            </a:r>
            <a:r>
              <a:rPr lang="en-US" strike="sngStrike" dirty="0" err="1"/>
              <a:t>D</a:t>
            </a:r>
            <a:r>
              <a:rPr lang="en-US" b="1" strike="noStrike" dirty="0" err="1">
                <a:solidFill>
                  <a:srgbClr val="FF0000"/>
                </a:solidFill>
              </a:rPr>
              <a:t>d</a:t>
            </a:r>
            <a:r>
              <a:rPr lang="en-US" dirty="0" err="1"/>
              <a:t>engue</a:t>
            </a:r>
            <a:r>
              <a:rPr lang="en-US" dirty="0"/>
              <a:t> </a:t>
            </a:r>
            <a:r>
              <a:rPr lang="en-US" u="none" strike="sngStrike" dirty="0"/>
              <a:t>Fever</a:t>
            </a:r>
            <a:r>
              <a:rPr lang="en-US" dirty="0"/>
              <a:t>. </a:t>
            </a:r>
          </a:p>
          <a:p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We’re holding this town hall to alert you to the immediate dangers posed by the Zika virus in our state and to seek your assistance in responding to this threat. </a:t>
            </a:r>
          </a:p>
          <a:p>
            <a:endParaRPr lang="en-US" baseline="0" dirty="0"/>
          </a:p>
          <a:p>
            <a:r>
              <a:rPr lang="en-US" baseline="0" dirty="0"/>
              <a:t>[photo of International Bridge in Brownsville]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772669"/>
            <a:ext cx="2971800" cy="4634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1131888"/>
            <a:ext cx="4152900" cy="31162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55903"/>
            <a:ext cx="5485158" cy="3637019"/>
          </a:xfrm>
          <a:prstGeom prst="rect">
            <a:avLst/>
          </a:prstGeom>
        </p:spPr>
        <p:txBody>
          <a:bodyPr/>
          <a:lstStyle/>
          <a:p>
            <a:pPr marL="285750" indent="-285750" defTabSz="914266">
              <a:buFont typeface="Arial" panose="020B0604020202020204" pitchFamily="34" charset="0"/>
              <a:buChar char="•"/>
              <a:defRPr/>
            </a:pPr>
            <a:r>
              <a:rPr lang="en-US" strike="sngStrike" baseline="0" dirty="0"/>
              <a:t>It’s</a:t>
            </a:r>
            <a:r>
              <a:rPr lang="en-US" baseline="0" dirty="0"/>
              <a:t> Its impact on the general population is low and the symptoms are usually mild.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FA84D-94B0-4288-A645-C26D285A1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1154113"/>
            <a:ext cx="4152900" cy="31162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55903"/>
            <a:ext cx="5485158" cy="3637019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Zika virus is a single-stranded RNA virus in the genus </a:t>
            </a:r>
            <a:r>
              <a:rPr lang="en-US" i="1" dirty="0" err="1">
                <a:effectLst/>
              </a:rPr>
              <a:t>Flavivirus</a:t>
            </a:r>
            <a:r>
              <a:rPr lang="en-US" dirty="0">
                <a:effectLst/>
              </a:rPr>
              <a:t> and is closely related to dengue, West Nile, Japanese encephalitis, and yellow fever viruses.</a:t>
            </a:r>
          </a:p>
          <a:p>
            <a:endParaRPr lang="en-US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This</a:t>
            </a:r>
            <a:r>
              <a:rPr lang="en-US" baseline="0" dirty="0">
                <a:effectLst/>
              </a:rPr>
              <a:t> virus is primarily transmitted by mosquitoes and we have a diagram here with </a:t>
            </a:r>
            <a:r>
              <a:rPr lang="en-US" baseline="0" dirty="0"/>
              <a:t>the basic information about the transmission routes.  </a:t>
            </a:r>
          </a:p>
          <a:p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It is primarily transmitted by mosquito bites but can also be transmitted during sex, from a mother to baby in utero</a:t>
            </a:r>
            <a:r>
              <a:rPr lang="en-US" b="1" baseline="0" dirty="0"/>
              <a:t>,</a:t>
            </a:r>
            <a:r>
              <a:rPr lang="en-US" baseline="0" dirty="0"/>
              <a:t> and through blood transfusions.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FA84D-94B0-4288-A645-C26D285A1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7F72-BC6E-430A-9D3B-821BE83730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04D-3B30-4BB9-8361-DF58825DCC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Rule 14"/>
          <p:cNvCxnSpPr/>
          <p:nvPr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4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3" name="Line 1"/>
          <p:cNvCxnSpPr/>
          <p:nvPr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57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0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6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2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10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0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7" y="19389"/>
            <a:ext cx="72547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93486"/>
            <a:ext cx="7254721" cy="573269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15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7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754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03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Line 15"/>
          <p:cNvCxnSpPr/>
          <p:nvPr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3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11DDBA3C-EBC0-44A4-A5A8-BB71BB7B2B2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Line 9"/>
          <p:cNvCxnSpPr/>
          <p:nvPr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9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15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8" y="43998"/>
            <a:ext cx="725472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78970"/>
            <a:ext cx="725472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19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Line 8"/>
          <p:cNvCxnSpPr/>
          <p:nvPr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85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F1C51E01-91CA-4393-A56E-F2F2C543BF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Line 8"/>
          <p:cNvCxnSpPr/>
          <p:nvPr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7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98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99D9C8BD-E0E1-4DDA-BBF4-2784F69B4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1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cdc.gov/zika/reporting/case-counts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zika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www.texaszika.org/" TargetMode="External"/><Relationship Id="rId4" Type="http://schemas.openxmlformats.org/officeDocument/2006/relationships/hyperlink" Target="http://www.paho.org/hq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travel/files/zika-areas-of-risk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763" y="1957959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j-lt"/>
              </a:rPr>
              <a:t>Zika in Texas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537" y="3405188"/>
            <a:ext cx="6400800" cy="1143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Obstetrics and Neonatal Care Coordination Related to Infectious Diseases in Pregnancy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January 22, 2018</a:t>
            </a:r>
            <a:endParaRPr lang="en-US" sz="2000" dirty="0">
              <a:latin typeface="+mj-lt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Austin,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763" y="5073602"/>
            <a:ext cx="6261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Jennifer A. Shuford, MD, MPH</a:t>
            </a:r>
          </a:p>
          <a:p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Imelda Garcia, MPH</a:t>
            </a:r>
          </a:p>
          <a:p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Texas Department of State Health Services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A04D-3B30-4BB9-8361-DF58825DCCE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50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Zika Disease Cases in Texas,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01-91CA-4393-A56E-F2F2C543BFD8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43" y="1738609"/>
            <a:ext cx="5386338" cy="49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3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Zika Disease Cases in Texas,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01-91CA-4393-A56E-F2F2C543BFD8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685" y="1451268"/>
            <a:ext cx="3926591" cy="4887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2208" y="6246526"/>
            <a:ext cx="426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*as of close of business 1/17/18</a:t>
            </a:r>
          </a:p>
          <a:p>
            <a:r>
              <a:rPr lang="en-US" sz="800" dirty="0">
                <a:solidFill>
                  <a:schemeClr val="bg1"/>
                </a:solidFill>
              </a:rPr>
              <a:t>All cases are travel associated except where otherwise noted.</a:t>
            </a:r>
          </a:p>
          <a:p>
            <a:r>
              <a:rPr lang="en-US" sz="800" dirty="0">
                <a:solidFill>
                  <a:schemeClr val="bg1"/>
                </a:solidFill>
              </a:rPr>
              <a:t>† Includes cases transmitted by mosquitoes in Texas: Cameron(1), Hidalgo(1).</a:t>
            </a:r>
          </a:p>
        </p:txBody>
      </p:sp>
    </p:spTree>
    <p:extLst>
      <p:ext uri="{BB962C8B-B14F-4D97-AF65-F5344CB8AC3E}">
        <p14:creationId xmlns:p14="http://schemas.microsoft.com/office/powerpoint/2010/main" val="218821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628" y="-102589"/>
            <a:ext cx="7254722" cy="1325563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Zika Disease Cases by Onset, 2016-2017: US and Texas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71525" y="6590246"/>
            <a:ext cx="6782127" cy="262461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42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00" dirty="0">
                <a:solidFill>
                  <a:schemeClr val="bg1"/>
                </a:solidFill>
              </a:rPr>
              <a:t>US data source: </a:t>
            </a:r>
            <a:r>
              <a:rPr lang="en-US" sz="900" dirty="0">
                <a:solidFill>
                  <a:schemeClr val="bg1"/>
                </a:solidFill>
                <a:hlinkClick r:id="rId2"/>
              </a:rPr>
              <a:t>https://www.cdc.gov/zika/reporting/case-counts.html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26" y="4193668"/>
            <a:ext cx="6787250" cy="2413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827" y="1222974"/>
            <a:ext cx="6787249" cy="2949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826" y="1680721"/>
            <a:ext cx="6787249" cy="21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0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>Further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4000" b="1" dirty="0">
                <a:cs typeface="Arial" panose="020B0604020202020204" pitchFamily="34" charset="0"/>
              </a:rPr>
              <a:t>Resources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847208"/>
          </a:xfrm>
        </p:spPr>
        <p:txBody>
          <a:bodyPr>
            <a:normAutofit/>
          </a:bodyPr>
          <a:lstStyle/>
          <a:p>
            <a:r>
              <a:rPr lang="en-US" dirty="0"/>
              <a:t>Web resources for continuous updates</a:t>
            </a:r>
          </a:p>
          <a:p>
            <a:pPr lvl="1"/>
            <a:r>
              <a:rPr lang="en-US" dirty="0"/>
              <a:t>CDC: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http://www.cdc.gov/zika/index.html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PAHO: </a:t>
            </a:r>
            <a:r>
              <a:rPr lang="en-US" dirty="0">
                <a:hlinkClick r:id="rId4"/>
              </a:rPr>
              <a:t>http://www.paho.org/hq/</a:t>
            </a:r>
            <a:endParaRPr lang="en-US" dirty="0"/>
          </a:p>
          <a:p>
            <a:pPr lvl="1"/>
            <a:r>
              <a:rPr lang="en-US" dirty="0"/>
              <a:t>DSHS: </a:t>
            </a:r>
            <a:r>
              <a:rPr lang="en-US" dirty="0">
                <a:hlinkClick r:id="rId5"/>
              </a:rPr>
              <a:t>http://www.texaszika.org/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751" y="3497293"/>
            <a:ext cx="57340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3344" y="2272684"/>
            <a:ext cx="3987736" cy="4145872"/>
          </a:xfrm>
        </p:spPr>
        <p:txBody>
          <a:bodyPr>
            <a:normAutofit/>
          </a:bodyPr>
          <a:lstStyle/>
          <a:p>
            <a:pPr marL="571500" indent="-342900"/>
            <a:r>
              <a:rPr lang="en-US" sz="2400" dirty="0">
                <a:solidFill>
                  <a:schemeClr val="bg1"/>
                </a:solidFill>
              </a:rPr>
              <a:t>Summarize the epidemiology of Zika</a:t>
            </a:r>
          </a:p>
          <a:p>
            <a:pPr marL="571500" indent="-342900"/>
            <a:r>
              <a:rPr lang="en-US" sz="2400" dirty="0">
                <a:solidFill>
                  <a:schemeClr val="bg1"/>
                </a:solidFill>
              </a:rPr>
              <a:t>Review recent Texas and United States Zika case counts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3541" y="6583369"/>
            <a:ext cx="1160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>
                <a:solidFill>
                  <a:schemeClr val="tx1"/>
                </a:solidFill>
              </a:rPr>
              <a:t>www.cdc.gov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82" y="3163854"/>
            <a:ext cx="4116177" cy="2624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5602" y="6418556"/>
            <a:ext cx="5347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Source: http://i2.cdn.turner.com/cnnnext/dam/assets/160202092019-07-zika-forest-large-169.jpg</a:t>
            </a:r>
          </a:p>
        </p:txBody>
      </p:sp>
    </p:spTree>
    <p:extLst>
      <p:ext uri="{BB962C8B-B14F-4D97-AF65-F5344CB8AC3E}">
        <p14:creationId xmlns:p14="http://schemas.microsoft.com/office/powerpoint/2010/main" val="428835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5" y="159658"/>
            <a:ext cx="5693135" cy="1480980"/>
          </a:xfrm>
        </p:spPr>
        <p:txBody>
          <a:bodyPr/>
          <a:lstStyle/>
          <a:p>
            <a:r>
              <a:rPr lang="en-US" sz="3600" dirty="0"/>
              <a:t>Issues Impacting Emerging Disease in Texas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33345" y="2220685"/>
            <a:ext cx="3762735" cy="4500793"/>
          </a:xfrm>
        </p:spPr>
        <p:txBody>
          <a:bodyPr/>
          <a:lstStyle/>
          <a:p>
            <a:r>
              <a:rPr lang="en-US" sz="2800" dirty="0"/>
              <a:t>Texas Geography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Binational border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Diverse geography and climate</a:t>
            </a:r>
          </a:p>
          <a:p>
            <a:r>
              <a:rPr lang="en-US" sz="2800" dirty="0"/>
              <a:t>Texas Population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Travel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Density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Socioeconomic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5982" y="6356354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r="8073"/>
          <a:stretch>
            <a:fillRect/>
          </a:stretch>
        </p:blipFill>
        <p:spPr>
          <a:xfrm>
            <a:off x="4195763" y="2608263"/>
            <a:ext cx="4837112" cy="2800350"/>
          </a:xfrm>
        </p:spPr>
      </p:pic>
    </p:spTree>
    <p:extLst>
      <p:ext uri="{BB962C8B-B14F-4D97-AF65-F5344CB8AC3E}">
        <p14:creationId xmlns:p14="http://schemas.microsoft.com/office/powerpoint/2010/main" val="422807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Areas with Risk of Zika Transmission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89" y="1367835"/>
            <a:ext cx="7194797" cy="4858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0589" y="6418555"/>
            <a:ext cx="6947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https://wwwnc.cdc.gov/travel/files/zika-areas-of-risk.pdf</a:t>
            </a:r>
            <a:r>
              <a:rPr lang="en-US" sz="1200" dirty="0">
                <a:solidFill>
                  <a:schemeClr val="bg1"/>
                </a:solidFill>
              </a:rPr>
              <a:t> accessed on 12-29-17</a:t>
            </a:r>
          </a:p>
        </p:txBody>
      </p:sp>
    </p:spTree>
    <p:extLst>
      <p:ext uri="{BB962C8B-B14F-4D97-AF65-F5344CB8AC3E}">
        <p14:creationId xmlns:p14="http://schemas.microsoft.com/office/powerpoint/2010/main" val="302711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Zika Symptoms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72721" y="2220685"/>
            <a:ext cx="5455919" cy="45007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About 80% of Zika infections are subclinical</a:t>
            </a:r>
          </a:p>
          <a:p>
            <a:r>
              <a:rPr lang="en-US" dirty="0"/>
              <a:t>The most common symptoms of Zika are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Fever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Rash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Joint pain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Red eyes</a:t>
            </a:r>
          </a:p>
          <a:p>
            <a:r>
              <a:rPr lang="en-US" dirty="0"/>
              <a:t>Other symptoms include: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Muscle pain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Headache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Symptoms can last for several days to a week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 most common symptoms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>
            <a:fillRect/>
          </a:stretch>
        </p:blipFill>
        <p:spPr bwMode="auto">
          <a:xfrm>
            <a:off x="5651963" y="2476016"/>
            <a:ext cx="3369801" cy="33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6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Zika Transmission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4" descr="image00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80" y="1613044"/>
            <a:ext cx="6766560" cy="51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72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58" y="502680"/>
            <a:ext cx="7237892" cy="6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Zika Disease Cases in Texas,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1E01-91CA-4393-A56E-F2F2C543BFD8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74" y="1636331"/>
            <a:ext cx="4722076" cy="49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5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Zika Disease Cases by Health Service Region, 2016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81060" y="1691711"/>
            <a:ext cx="5234140" cy="45196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C8BD-E0E1-4DDA-BBF4-2784F69B4EE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36668" y="5663954"/>
            <a:ext cx="1180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33399"/>
                </a:solidFill>
              </a:rPr>
              <a:t>N = 315</a:t>
            </a:r>
          </a:p>
        </p:txBody>
      </p:sp>
    </p:spTree>
    <p:extLst>
      <p:ext uri="{BB962C8B-B14F-4D97-AF65-F5344CB8AC3E}">
        <p14:creationId xmlns:p14="http://schemas.microsoft.com/office/powerpoint/2010/main" val="2548541047"/>
      </p:ext>
    </p:extLst>
  </p:cSld>
  <p:clrMapOvr>
    <a:masterClrMapping/>
  </p:clrMapOvr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D067D20F-CFF9-4EBA-BBD6-2A51537D0FFD}" vid="{AA86175F-503D-4025-87A7-37150847D4EF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D067D20F-CFF9-4EBA-BBD6-2A51537D0FFD}" vid="{7B1749AB-FA3F-4ABB-AD1F-BB21CEAEC0A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DSHS-External-Presentation-Template 4x3</Template>
  <TotalTime>5084</TotalTime>
  <Words>462</Words>
  <Application>Microsoft Office PowerPoint</Application>
  <PresentationFormat>On-screen Show (4:3)</PresentationFormat>
  <Paragraphs>83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Rockwell</vt:lpstr>
      <vt:lpstr>Verdana</vt:lpstr>
      <vt:lpstr>Dark Room</vt:lpstr>
      <vt:lpstr>Bright Room</vt:lpstr>
      <vt:lpstr>Zika in Texas</vt:lpstr>
      <vt:lpstr>Objectives</vt:lpstr>
      <vt:lpstr>Issues Impacting Emerging Disease in Texas</vt:lpstr>
      <vt:lpstr>Areas with Risk of Zika Transmission</vt:lpstr>
      <vt:lpstr>Common Zika Symptoms</vt:lpstr>
      <vt:lpstr>Zika Transmission</vt:lpstr>
      <vt:lpstr>PowerPoint Presentation</vt:lpstr>
      <vt:lpstr>Zika Disease Cases in Texas, 2016</vt:lpstr>
      <vt:lpstr>Zika Disease Cases by Health Service Region, 2016</vt:lpstr>
      <vt:lpstr>Zika Disease Cases in Texas, 2017</vt:lpstr>
      <vt:lpstr>Zika Disease Cases in Texas, 2017</vt:lpstr>
      <vt:lpstr>Zika Disease Cases by Onset, 2016-2017: US and Texas</vt:lpstr>
      <vt:lpstr>Further Resources</vt:lpstr>
    </vt:vector>
  </TitlesOfParts>
  <Company>DSHS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Dengue Public Health Response</dc:title>
  <dc:creator>Zoonosis Control</dc:creator>
  <cp:lastModifiedBy>Shuford,Jennifer (DSHS)</cp:lastModifiedBy>
  <cp:revision>373</cp:revision>
  <cp:lastPrinted>2018-01-19T19:25:43Z</cp:lastPrinted>
  <dcterms:created xsi:type="dcterms:W3CDTF">1999-11-08T22:51:41Z</dcterms:created>
  <dcterms:modified xsi:type="dcterms:W3CDTF">2018-01-19T21:54:22Z</dcterms:modified>
</cp:coreProperties>
</file>