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02" r:id="rId2"/>
  </p:sldMasterIdLst>
  <p:notesMasterIdLst>
    <p:notesMasterId r:id="rId31"/>
  </p:notesMasterIdLst>
  <p:handoutMasterIdLst>
    <p:handoutMasterId r:id="rId32"/>
  </p:handoutMasterIdLst>
  <p:sldIdLst>
    <p:sldId id="295" r:id="rId3"/>
    <p:sldId id="297" r:id="rId4"/>
    <p:sldId id="313" r:id="rId5"/>
    <p:sldId id="314" r:id="rId6"/>
    <p:sldId id="315" r:id="rId7"/>
    <p:sldId id="301" r:id="rId8"/>
    <p:sldId id="286" r:id="rId9"/>
    <p:sldId id="304" r:id="rId10"/>
    <p:sldId id="285" r:id="rId11"/>
    <p:sldId id="296" r:id="rId12"/>
    <p:sldId id="307" r:id="rId13"/>
    <p:sldId id="293" r:id="rId14"/>
    <p:sldId id="303" r:id="rId15"/>
    <p:sldId id="302" r:id="rId16"/>
    <p:sldId id="311" r:id="rId17"/>
    <p:sldId id="317" r:id="rId18"/>
    <p:sldId id="316" r:id="rId19"/>
    <p:sldId id="318" r:id="rId20"/>
    <p:sldId id="309" r:id="rId21"/>
    <p:sldId id="291" r:id="rId22"/>
    <p:sldId id="308" r:id="rId23"/>
    <p:sldId id="287" r:id="rId24"/>
    <p:sldId id="288" r:id="rId25"/>
    <p:sldId id="289" r:id="rId26"/>
    <p:sldId id="310" r:id="rId27"/>
    <p:sldId id="305" r:id="rId28"/>
    <p:sldId id="306" r:id="rId29"/>
    <p:sldId id="31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7CC49-09C1-488D-9B90-863894A5FEE4}">
          <p14:sldIdLst>
            <p14:sldId id="295"/>
            <p14:sldId id="297"/>
            <p14:sldId id="313"/>
            <p14:sldId id="314"/>
            <p14:sldId id="315"/>
            <p14:sldId id="301"/>
            <p14:sldId id="286"/>
            <p14:sldId id="304"/>
            <p14:sldId id="285"/>
            <p14:sldId id="296"/>
            <p14:sldId id="307"/>
            <p14:sldId id="293"/>
            <p14:sldId id="303"/>
            <p14:sldId id="302"/>
            <p14:sldId id="311"/>
            <p14:sldId id="317"/>
            <p14:sldId id="316"/>
            <p14:sldId id="318"/>
          </p14:sldIdLst>
        </p14:section>
        <p14:section name="Untitled Section" id="{3C65AC55-27AA-42C4-9482-9F20E154D42B}">
          <p14:sldIdLst>
            <p14:sldId id="309"/>
            <p14:sldId id="291"/>
            <p14:sldId id="308"/>
            <p14:sldId id="287"/>
            <p14:sldId id="288"/>
            <p14:sldId id="289"/>
            <p14:sldId id="310"/>
            <p14:sldId id="305"/>
            <p14:sldId id="306"/>
            <p14:sldId id="3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84662" autoAdjust="0"/>
  </p:normalViewPr>
  <p:slideViewPr>
    <p:cSldViewPr snapToGrid="0">
      <p:cViewPr varScale="1">
        <p:scale>
          <a:sx n="75" d="100"/>
          <a:sy n="75" d="100"/>
        </p:scale>
        <p:origin x="1560"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164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6AC479C4-87BA-4A8B-B739-F95EB411011A}" type="datetimeFigureOut">
              <a:rPr lang="en-US" smtClean="0"/>
              <a:t>1/20/2018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75F0020-6A7E-48C4-B00C-288290BE0A9E}" type="slidenum">
              <a:rPr lang="en-US" smtClean="0"/>
              <a:t>‹#›</a:t>
            </a:fld>
            <a:endParaRPr lang="en-US"/>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40FC3508-E8F7-458D-B367-BDAFD52A9C9A}" type="datetimeFigureOut">
              <a:rPr lang="en-US" smtClean="0"/>
              <a:t>1/20/2018</a:t>
            </a:fld>
            <a:endParaRPr lang="en-US"/>
          </a:p>
        </p:txBody>
      </p:sp>
      <p:sp>
        <p:nvSpPr>
          <p:cNvPr id="4" name="Slide Image Placeholder 3"/>
          <p:cNvSpPr>
            <a:spLocks noGrp="1" noRot="1" noChangeAspect="1"/>
          </p:cNvSpPr>
          <p:nvPr>
            <p:ph type="sldImg" idx="2"/>
          </p:nvPr>
        </p:nvSpPr>
        <p:spPr>
          <a:xfrm>
            <a:off x="-85725" y="938213"/>
            <a:ext cx="3619500" cy="2714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3500527" y="937453"/>
            <a:ext cx="3176044" cy="7419471"/>
          </a:xfrm>
          <a:prstGeom prst="rect">
            <a:avLst/>
          </a:prstGeom>
        </p:spPr>
        <p:txBody>
          <a:bodyPr vert="horz" lIns="93177" tIns="46589" rIns="93177" bIns="46589"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408940" y="6043348"/>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8940" y="6497643"/>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8940" y="6968660"/>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8940" y="5568003"/>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8940" y="7427283"/>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8940" y="5109380"/>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8940" y="4184857"/>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8940" y="4638363"/>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8940" y="7898300"/>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8940" y="8356923"/>
            <a:ext cx="26289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r>
              <a:rPr lang="en-US" dirty="0" smtClean="0"/>
              <a:t>Good morning. I will present</a:t>
            </a:r>
            <a:r>
              <a:rPr lang="en-US" baseline="0" dirty="0" smtClean="0"/>
              <a:t> data describing </a:t>
            </a:r>
            <a:r>
              <a:rPr lang="en-US" baseline="0" dirty="0" err="1" smtClean="0"/>
              <a:t>Zika</a:t>
            </a:r>
            <a:r>
              <a:rPr lang="en-US" baseline="0" dirty="0" smtClean="0"/>
              <a:t>- associated birth defects surveillance and the pregnancy outcomes.</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4244616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dirty="0"/>
              <a:t>   </a:t>
            </a:r>
            <a:r>
              <a:rPr lang="en-US" dirty="0" smtClean="0"/>
              <a:t>We see here these completed</a:t>
            </a:r>
            <a:r>
              <a:rPr lang="en-US" baseline="0" dirty="0" smtClean="0"/>
              <a:t> pregnancies over time, from January 2016 through November 2017 (so that the 4</a:t>
            </a:r>
            <a:r>
              <a:rPr lang="en-US" baseline="30000" dirty="0" smtClean="0"/>
              <a:t>th</a:t>
            </a:r>
            <a:r>
              <a:rPr lang="en-US" baseline="0" dirty="0" smtClean="0"/>
              <a:t> Quarter of 2017 is not actually completed in this graph). The peak of deliveries appears to be from the 3</a:t>
            </a:r>
            <a:r>
              <a:rPr lang="en-US" baseline="30000" dirty="0" smtClean="0"/>
              <a:t>rd</a:t>
            </a:r>
            <a:r>
              <a:rPr lang="en-US" baseline="0" dirty="0" smtClean="0"/>
              <a:t> quarter of 2016 through the 2</a:t>
            </a:r>
            <a:r>
              <a:rPr lang="en-US" baseline="30000" dirty="0" smtClean="0"/>
              <a:t>nd</a:t>
            </a:r>
            <a:r>
              <a:rPr lang="en-US" baseline="0" dirty="0" smtClean="0"/>
              <a:t> quarter of 2017.</a:t>
            </a:r>
            <a:r>
              <a:rPr lang="en-US" dirty="0" smtClean="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57455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dirty="0" smtClean="0"/>
              <a:t>Here,</a:t>
            </a:r>
            <a:r>
              <a:rPr lang="en-US" baseline="0" dirty="0" smtClean="0"/>
              <a:t> the completed pregnancies are displayed by county. The top five counties in Texas with the highest count of completed pregnancies are displayed individually here, and we can see that Harris and Dallas counties combined account for more than 50% of all the completed pregnancies of mothers with evidence of </a:t>
            </a:r>
            <a:r>
              <a:rPr lang="en-US" baseline="0" dirty="0" err="1" smtClean="0"/>
              <a:t>zika</a:t>
            </a:r>
            <a:r>
              <a:rPr lang="en-US" baseline="0" dirty="0" smtClean="0"/>
              <a:t> virus infection during pregnancy. The shading on the bars also indicates the infant’s testing status– solid blue for Incomplete Testing, striped blue for Tested, with No Evidence of </a:t>
            </a:r>
            <a:r>
              <a:rPr lang="en-US" baseline="0" dirty="0" err="1" smtClean="0"/>
              <a:t>Zika</a:t>
            </a:r>
            <a:r>
              <a:rPr lang="en-US" baseline="0" dirty="0" smtClean="0"/>
              <a:t> in the infant, and white for those infants who had complete testing and DID have evidence of </a:t>
            </a:r>
            <a:r>
              <a:rPr lang="en-US" baseline="0" dirty="0" err="1" smtClean="0"/>
              <a:t>Zika</a:t>
            </a:r>
            <a:r>
              <a:rPr lang="en-US" baseline="0" dirty="0" smtClean="0"/>
              <a:t> virus infection. </a:t>
            </a:r>
            <a:r>
              <a:rPr lang="en-US" dirty="0" smtClean="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19493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dirty="0"/>
              <a:t>  </a:t>
            </a:r>
            <a:r>
              <a:rPr lang="en-US" dirty="0" smtClean="0"/>
              <a:t>This chart shows the reported travel history of 207</a:t>
            </a:r>
            <a:r>
              <a:rPr lang="en-US" baseline="0" dirty="0" smtClean="0"/>
              <a:t> women who had evidence of </a:t>
            </a:r>
            <a:r>
              <a:rPr lang="en-US" baseline="0" dirty="0" err="1" smtClean="0"/>
              <a:t>zika</a:t>
            </a:r>
            <a:r>
              <a:rPr lang="en-US" baseline="0" dirty="0" smtClean="0"/>
              <a:t> infection during pregnancy AND who have a completed pregnancy as of November 3, 2017. This is significant as it demonstrates the region where the mother most likely was exposed to and acquired </a:t>
            </a:r>
            <a:r>
              <a:rPr lang="en-US" baseline="0" dirty="0" err="1" smtClean="0"/>
              <a:t>Zika</a:t>
            </a:r>
            <a:r>
              <a:rPr lang="en-US" baseline="0" dirty="0" smtClean="0"/>
              <a:t> virus infection. More than half of these mothers had travel history in Central America, namely El Salvador and Honduras. Another 27% of the mothers reported travel primarily to Mexico.</a:t>
            </a:r>
            <a:r>
              <a:rPr lang="en-US" dirty="0" smtClean="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362625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baseline="0" dirty="0" smtClean="0"/>
              <a:t>So again, of the total 219 completed pregnancies as of December 22, 2017, 99</a:t>
            </a:r>
            <a:r>
              <a:rPr lang="en-US" dirty="0" smtClean="0"/>
              <a:t> infants or fetal losses have had completed laboratory testing for evidence of </a:t>
            </a:r>
            <a:r>
              <a:rPr lang="en-US" dirty="0" err="1" smtClean="0"/>
              <a:t>Zika</a:t>
            </a:r>
            <a:r>
              <a:rPr lang="en-US" dirty="0" smtClean="0"/>
              <a:t> virus</a:t>
            </a:r>
            <a:r>
              <a:rPr lang="en-US" baseline="0" dirty="0" smtClean="0"/>
              <a:t> infection.</a:t>
            </a:r>
            <a:endParaRPr lang="en-US" dirty="0" smtClean="0"/>
          </a:p>
          <a:p>
            <a:r>
              <a:rPr lang="en-US" dirty="0" smtClean="0"/>
              <a:t>Each of these infants has had serum tested,</a:t>
            </a:r>
            <a:r>
              <a:rPr lang="en-US" baseline="0" dirty="0" smtClean="0"/>
              <a:t> with some also having other specimens tested, such as urine, placenta or other tissues.</a:t>
            </a:r>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320817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dirty="0" smtClean="0"/>
              <a:t>However,</a:t>
            </a:r>
            <a:r>
              <a:rPr lang="en-US" baseline="0" dirty="0" smtClean="0"/>
              <a:t> 120 infants and fetal losses did not receive complete testing for </a:t>
            </a:r>
            <a:r>
              <a:rPr lang="en-US" baseline="0" dirty="0" err="1" smtClean="0"/>
              <a:t>Zika</a:t>
            </a:r>
            <a:r>
              <a:rPr lang="en-US" baseline="0" dirty="0" smtClean="0"/>
              <a:t>. Some of these may be explained by early pregnancy losses, incomplete or compromised specimen collected for testing (not enough material to test or material arriving at the wrong temperature), or the incorrect specimen was tested (for example, only placenta was tested). However, the majority have no reason provided for why testing was not completed. </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14</a:t>
            </a:fld>
            <a:endParaRPr lang="en-US" dirty="0"/>
          </a:p>
        </p:txBody>
      </p:sp>
    </p:spTree>
    <p:extLst>
      <p:ext uri="{BB962C8B-B14F-4D97-AF65-F5344CB8AC3E}">
        <p14:creationId xmlns:p14="http://schemas.microsoft.com/office/powerpoint/2010/main" val="407989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sz="1600" dirty="0" smtClean="0"/>
              <a:t>In total, of the 219 pregnancy outcomes of mothers with </a:t>
            </a:r>
            <a:r>
              <a:rPr lang="en-US" sz="1600" dirty="0" err="1" smtClean="0"/>
              <a:t>Zika</a:t>
            </a:r>
            <a:r>
              <a:rPr lang="en-US" sz="1600" dirty="0" smtClean="0"/>
              <a:t> virus infection during pregnancy, there were FIFTEEN total infants/fetal</a:t>
            </a:r>
            <a:r>
              <a:rPr lang="en-US" sz="1600" baseline="0" dirty="0" smtClean="0"/>
              <a:t> losses</a:t>
            </a:r>
            <a:r>
              <a:rPr lang="en-US" sz="1600" dirty="0" smtClean="0"/>
              <a:t> with </a:t>
            </a:r>
            <a:r>
              <a:rPr lang="en-US" sz="1600" dirty="0" err="1" smtClean="0"/>
              <a:t>Zika</a:t>
            </a:r>
            <a:r>
              <a:rPr lang="en-US" sz="1600" dirty="0" smtClean="0"/>
              <a:t>-related birth defects. </a:t>
            </a:r>
          </a:p>
          <a:p>
            <a:r>
              <a:rPr lang="en-US" sz="1600" dirty="0" smtClean="0"/>
              <a:t>FOUR</a:t>
            </a:r>
            <a:r>
              <a:rPr lang="en-US" sz="1600" baseline="0" dirty="0" smtClean="0"/>
              <a:t> of these infants did have evidence of </a:t>
            </a:r>
            <a:r>
              <a:rPr lang="en-US" sz="1600" baseline="0" dirty="0" err="1" smtClean="0"/>
              <a:t>Zika</a:t>
            </a:r>
            <a:r>
              <a:rPr lang="en-US" sz="1600" baseline="0" dirty="0" smtClean="0"/>
              <a:t> virus infection during pregnancy. These four each had microcephaly, with three having additional co-occurring birth defects: either other brain abnormalities OR other </a:t>
            </a:r>
            <a:r>
              <a:rPr lang="en-US" sz="1600" baseline="0" dirty="0" err="1" smtClean="0"/>
              <a:t>Zika</a:t>
            </a:r>
            <a:r>
              <a:rPr lang="en-US" sz="1600" baseline="0" dirty="0" smtClean="0"/>
              <a:t>- associated birth defects, such as limb contractures or eye malformations.</a:t>
            </a:r>
            <a:endParaRPr lang="en-US" sz="1600" dirty="0" smtClean="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15</a:t>
            </a:fld>
            <a:endParaRPr lang="en-US" dirty="0"/>
          </a:p>
        </p:txBody>
      </p:sp>
    </p:spTree>
    <p:extLst>
      <p:ext uri="{BB962C8B-B14F-4D97-AF65-F5344CB8AC3E}">
        <p14:creationId xmlns:p14="http://schemas.microsoft.com/office/powerpoint/2010/main" val="393295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pPr defTabSz="928299">
              <a:defRPr/>
            </a:pPr>
            <a:r>
              <a:rPr lang="en-US" dirty="0" smtClean="0"/>
              <a:t>TWO of the fifteen</a:t>
            </a:r>
            <a:r>
              <a:rPr lang="en-US" baseline="0" dirty="0" smtClean="0"/>
              <a:t> did NOT have testing completed– one was </a:t>
            </a:r>
            <a:r>
              <a:rPr lang="en-US" sz="1600" dirty="0" smtClean="0"/>
              <a:t>a pregnancy loss with microcephaly and other co-occurring birth defects, including clubfoot and </a:t>
            </a:r>
            <a:r>
              <a:rPr lang="en-US" sz="1600" dirty="0" err="1" smtClean="0"/>
              <a:t>micrognathia</a:t>
            </a:r>
            <a:r>
              <a:rPr lang="en-US" sz="1600" dirty="0" smtClean="0"/>
              <a:t> (</a:t>
            </a:r>
            <a:r>
              <a:rPr lang="en-US" sz="1600" i="1" dirty="0" smtClean="0"/>
              <a:t>NOTE: </a:t>
            </a:r>
            <a:r>
              <a:rPr lang="en-US" sz="1600" b="1" i="1" dirty="0" err="1" smtClean="0"/>
              <a:t>Micrognathia</a:t>
            </a:r>
            <a:r>
              <a:rPr lang="en-US" sz="1600" i="1" dirty="0" smtClean="0"/>
              <a:t> is a condition in which the jaw is undersized</a:t>
            </a:r>
            <a:r>
              <a:rPr lang="en-US" sz="1600" dirty="0" smtClean="0"/>
              <a:t>) . The second infant had other </a:t>
            </a:r>
            <a:r>
              <a:rPr lang="en-US" sz="1600" dirty="0" err="1" smtClean="0"/>
              <a:t>Zika</a:t>
            </a:r>
            <a:r>
              <a:rPr lang="en-US" sz="1600" dirty="0" smtClean="0"/>
              <a:t>-associated birth defects of the eyes.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16</a:t>
            </a:fld>
            <a:endParaRPr lang="en-US" dirty="0"/>
          </a:p>
        </p:txBody>
      </p:sp>
    </p:spTree>
    <p:extLst>
      <p:ext uri="{BB962C8B-B14F-4D97-AF65-F5344CB8AC3E}">
        <p14:creationId xmlns:p14="http://schemas.microsoft.com/office/powerpoint/2010/main" val="261091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remaining NINE infants with </a:t>
            </a:r>
            <a:r>
              <a:rPr lang="en-US" dirty="0" err="1" smtClean="0"/>
              <a:t>Zika</a:t>
            </a:r>
            <a:r>
              <a:rPr lang="en-US" dirty="0" smtClean="0"/>
              <a:t>-associated birth defects did</a:t>
            </a:r>
            <a:r>
              <a:rPr lang="en-US" baseline="0" dirty="0" smtClean="0"/>
              <a:t> receive complete testing for </a:t>
            </a:r>
            <a:r>
              <a:rPr lang="en-US" baseline="0" dirty="0" err="1" smtClean="0"/>
              <a:t>Zika</a:t>
            </a:r>
            <a:r>
              <a:rPr lang="en-US" baseline="0" dirty="0" smtClean="0"/>
              <a:t> infection, and no evidence was found to show </a:t>
            </a:r>
            <a:r>
              <a:rPr lang="en-US" baseline="0" dirty="0" err="1" smtClean="0"/>
              <a:t>Zika</a:t>
            </a:r>
            <a:r>
              <a:rPr lang="en-US" baseline="0" dirty="0" smtClean="0"/>
              <a:t> infection. Five of these nine infants had microcephaly. </a:t>
            </a:r>
            <a:r>
              <a:rPr lang="en-US" sz="1600" b="1" kern="1200" dirty="0" smtClean="0">
                <a:solidFill>
                  <a:schemeClr val="tx1"/>
                </a:solidFill>
                <a:effectLst/>
                <a:latin typeface="+mn-lt"/>
                <a:ea typeface="+mn-ea"/>
                <a:cs typeface="+mn-cs"/>
              </a:rPr>
              <a:t>There are a total of 15/219 (7%) pregnancy outcomes with birth defects consistent with </a:t>
            </a:r>
            <a:r>
              <a:rPr lang="en-US" sz="1600" b="1" kern="1200" dirty="0" err="1" smtClean="0">
                <a:solidFill>
                  <a:schemeClr val="tx1"/>
                </a:solidFill>
                <a:effectLst/>
                <a:latin typeface="+mn-lt"/>
                <a:ea typeface="+mn-ea"/>
                <a:cs typeface="+mn-cs"/>
              </a:rPr>
              <a:t>zika</a:t>
            </a:r>
            <a:r>
              <a:rPr lang="en-US" sz="1600" b="1" kern="1200" dirty="0" smtClean="0">
                <a:solidFill>
                  <a:schemeClr val="tx1"/>
                </a:solidFill>
                <a:effectLst/>
                <a:latin typeface="+mn-lt"/>
                <a:ea typeface="+mn-ea"/>
                <a:cs typeface="+mn-cs"/>
              </a:rPr>
              <a:t> infection during pregnancy.</a:t>
            </a:r>
            <a:r>
              <a:rPr lang="en-US" sz="1600" kern="1200" dirty="0" smtClean="0">
                <a:solidFill>
                  <a:schemeClr val="tx1"/>
                </a:solidFill>
                <a:effectLst/>
                <a:latin typeface="+mn-lt"/>
                <a:ea typeface="+mn-ea"/>
                <a:cs typeface="+mn-cs"/>
              </a:rPr>
              <a:t> This is comparable to the national rate reported by the US </a:t>
            </a:r>
            <a:r>
              <a:rPr lang="en-US" sz="1600" kern="1200" dirty="0" err="1" smtClean="0">
                <a:solidFill>
                  <a:schemeClr val="tx1"/>
                </a:solidFill>
                <a:effectLst/>
                <a:latin typeface="+mn-lt"/>
                <a:ea typeface="+mn-ea"/>
                <a:cs typeface="+mn-cs"/>
              </a:rPr>
              <a:t>Zika</a:t>
            </a:r>
            <a:r>
              <a:rPr lang="en-US" sz="1600" kern="1200" dirty="0" smtClean="0">
                <a:solidFill>
                  <a:schemeClr val="tx1"/>
                </a:solidFill>
                <a:effectLst/>
                <a:latin typeface="+mn-lt"/>
                <a:ea typeface="+mn-ea"/>
                <a:cs typeface="+mn-cs"/>
              </a:rPr>
              <a:t> Pregnancy Registry of 5%.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17</a:t>
            </a:fld>
            <a:endParaRPr lang="en-US" dirty="0"/>
          </a:p>
        </p:txBody>
      </p:sp>
    </p:spTree>
    <p:extLst>
      <p:ext uri="{BB962C8B-B14F-4D97-AF65-F5344CB8AC3E}">
        <p14:creationId xmlns:p14="http://schemas.microsoft.com/office/powerpoint/2010/main" val="3189806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dirty="0" smtClean="0"/>
              <a:t>To better understand the burden of </a:t>
            </a:r>
            <a:r>
              <a:rPr lang="en-US" dirty="0" err="1" smtClean="0"/>
              <a:t>Zika</a:t>
            </a:r>
            <a:r>
              <a:rPr lang="en-US" dirty="0" smtClean="0"/>
              <a:t> in pregnancy and to collect the appropriate data related to affected</a:t>
            </a:r>
            <a:r>
              <a:rPr lang="en-US" baseline="0" dirty="0" smtClean="0"/>
              <a:t> newborn outcomes</a:t>
            </a:r>
            <a:r>
              <a:rPr lang="en-US" dirty="0" smtClean="0"/>
              <a:t>, Texas DSHS established enhanced surveillance for associated birth defects to identify pregnancy outcomes with birth defects among women with laboratory evidence of </a:t>
            </a:r>
            <a:r>
              <a:rPr lang="en-US" dirty="0" err="1" smtClean="0"/>
              <a:t>Zika</a:t>
            </a:r>
            <a:r>
              <a:rPr lang="en-US" dirty="0" smtClean="0"/>
              <a:t> virus infection during pregnancy.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20</a:t>
            </a:fld>
            <a:endParaRPr lang="en-US" dirty="0"/>
          </a:p>
        </p:txBody>
      </p:sp>
    </p:spTree>
    <p:extLst>
      <p:ext uri="{BB962C8B-B14F-4D97-AF65-F5344CB8AC3E}">
        <p14:creationId xmlns:p14="http://schemas.microsoft.com/office/powerpoint/2010/main" val="143267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dirty="0" smtClean="0"/>
              <a:t>This diagram shows the data flow to and through</a:t>
            </a:r>
            <a:r>
              <a:rPr lang="en-US" baseline="0" dirty="0" smtClean="0"/>
              <a:t> the Texas DSHS Birth Defects Epidemiology and Surveillance Branch.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21</a:t>
            </a:fld>
            <a:endParaRPr lang="en-US" dirty="0"/>
          </a:p>
        </p:txBody>
      </p:sp>
    </p:spTree>
    <p:extLst>
      <p:ext uri="{BB962C8B-B14F-4D97-AF65-F5344CB8AC3E}">
        <p14:creationId xmlns:p14="http://schemas.microsoft.com/office/powerpoint/2010/main" val="335799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dirty="0" smtClean="0"/>
              <a:t>To better understand the burden of </a:t>
            </a:r>
            <a:r>
              <a:rPr lang="en-US" dirty="0" err="1" smtClean="0"/>
              <a:t>Zika</a:t>
            </a:r>
            <a:r>
              <a:rPr lang="en-US" dirty="0" smtClean="0"/>
              <a:t> in pregnancy and to collect the appropriate data related to affected</a:t>
            </a:r>
            <a:r>
              <a:rPr lang="en-US" baseline="0" dirty="0" smtClean="0"/>
              <a:t> newborn outcomes</a:t>
            </a:r>
            <a:r>
              <a:rPr lang="en-US" dirty="0" smtClean="0"/>
              <a:t>, Texas DSHS established enhanced surveillance for </a:t>
            </a:r>
            <a:r>
              <a:rPr lang="en-US" dirty="0" err="1" smtClean="0"/>
              <a:t>Zika</a:t>
            </a:r>
            <a:r>
              <a:rPr lang="en-US" baseline="0" dirty="0" smtClean="0"/>
              <a:t> </a:t>
            </a:r>
            <a:r>
              <a:rPr lang="en-US" dirty="0" smtClean="0"/>
              <a:t>associated birth defects.. This effort identifies pregnancy outcomes with birth defects among women with laboratory evidence of </a:t>
            </a:r>
            <a:r>
              <a:rPr lang="en-US" dirty="0" err="1" smtClean="0"/>
              <a:t>Zika</a:t>
            </a:r>
            <a:r>
              <a:rPr lang="en-US" dirty="0" smtClean="0"/>
              <a:t> virus infection during pregnancy. The table presented here</a:t>
            </a:r>
            <a:r>
              <a:rPr lang="en-US" baseline="0" dirty="0" smtClean="0"/>
              <a:t> is updated and distributed monthly to our partners in public health. This table shows that…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a:t>
            </a:fld>
            <a:endParaRPr lang="en-US" dirty="0"/>
          </a:p>
        </p:txBody>
      </p:sp>
    </p:spTree>
    <p:extLst>
      <p:ext uri="{BB962C8B-B14F-4D97-AF65-F5344CB8AC3E}">
        <p14:creationId xmlns:p14="http://schemas.microsoft.com/office/powerpoint/2010/main" val="1802532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22</a:t>
            </a:fld>
            <a:endParaRPr lang="en-US" dirty="0">
              <a:solidFill>
                <a:srgbClr val="022167"/>
              </a:solidFill>
            </a:endParaRPr>
          </a:p>
        </p:txBody>
      </p:sp>
    </p:spTree>
    <p:extLst>
      <p:ext uri="{BB962C8B-B14F-4D97-AF65-F5344CB8AC3E}">
        <p14:creationId xmlns:p14="http://schemas.microsoft.com/office/powerpoint/2010/main" val="897773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23</a:t>
            </a:fld>
            <a:endParaRPr lang="en-US" dirty="0">
              <a:solidFill>
                <a:srgbClr val="022167"/>
              </a:solidFill>
            </a:endParaRPr>
          </a:p>
        </p:txBody>
      </p:sp>
    </p:spTree>
    <p:extLst>
      <p:ext uri="{BB962C8B-B14F-4D97-AF65-F5344CB8AC3E}">
        <p14:creationId xmlns:p14="http://schemas.microsoft.com/office/powerpoint/2010/main" val="14215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24</a:t>
            </a:fld>
            <a:endParaRPr lang="en-US" dirty="0">
              <a:solidFill>
                <a:srgbClr val="022167"/>
              </a:solidFill>
            </a:endParaRPr>
          </a:p>
        </p:txBody>
      </p:sp>
    </p:spTree>
    <p:extLst>
      <p:ext uri="{BB962C8B-B14F-4D97-AF65-F5344CB8AC3E}">
        <p14:creationId xmlns:p14="http://schemas.microsoft.com/office/powerpoint/2010/main" val="261609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25</a:t>
            </a:fld>
            <a:endParaRPr lang="en-US" dirty="0">
              <a:solidFill>
                <a:srgbClr val="022167"/>
              </a:solidFill>
            </a:endParaRPr>
          </a:p>
        </p:txBody>
      </p:sp>
    </p:spTree>
    <p:extLst>
      <p:ext uri="{BB962C8B-B14F-4D97-AF65-F5344CB8AC3E}">
        <p14:creationId xmlns:p14="http://schemas.microsoft.com/office/powerpoint/2010/main" val="3988291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normAutofit/>
          </a:bodyPr>
          <a:lstStyle/>
          <a:p>
            <a:r>
              <a:rPr lang="en-US" sz="1600" dirty="0" smtClean="0"/>
              <a:t>5 </a:t>
            </a:r>
            <a:r>
              <a:rPr lang="en-US" sz="1600" dirty="0"/>
              <a:t>infants with </a:t>
            </a:r>
            <a:r>
              <a:rPr lang="en-US" sz="1600" dirty="0" err="1" smtClean="0"/>
              <a:t>zika</a:t>
            </a:r>
            <a:r>
              <a:rPr lang="en-US" sz="1600" dirty="0" smtClean="0"/>
              <a:t> </a:t>
            </a:r>
            <a:r>
              <a:rPr lang="en-US" sz="1600" dirty="0"/>
              <a:t>related birth defects, </a:t>
            </a:r>
            <a:r>
              <a:rPr lang="en-US" sz="1600" dirty="0" smtClean="0"/>
              <a:t>one with microcephaly and a missing forebrain</a:t>
            </a:r>
            <a:r>
              <a:rPr lang="en-US" sz="1600" baseline="0" dirty="0" smtClean="0"/>
              <a:t> and two with only microcephaly noted. Two infants had other brain-related </a:t>
            </a:r>
            <a:r>
              <a:rPr lang="en-US" sz="1600" baseline="0" dirty="0" err="1" smtClean="0"/>
              <a:t>abnormailities</a:t>
            </a:r>
            <a:r>
              <a:rPr lang="en-US" sz="1600" baseline="0" dirty="0" smtClean="0"/>
              <a:t> including one </a:t>
            </a:r>
            <a:r>
              <a:rPr lang="en-US" sz="1600" dirty="0" smtClean="0"/>
              <a:t> infant with </a:t>
            </a:r>
            <a:r>
              <a:rPr lang="en-US" sz="1600" dirty="0" err="1" smtClean="0"/>
              <a:t>holoprosencephaly</a:t>
            </a:r>
            <a:r>
              <a:rPr lang="en-US" sz="1600" baseline="0" dirty="0" smtClean="0"/>
              <a:t> and </a:t>
            </a:r>
            <a:r>
              <a:rPr lang="en-US" sz="1600" dirty="0" err="1" smtClean="0"/>
              <a:t>ventriculomegaly</a:t>
            </a:r>
            <a:r>
              <a:rPr lang="en-US" sz="1600" dirty="0" smtClean="0"/>
              <a:t>, and one infant with hypoplasia of the ventral pons. These 5 </a:t>
            </a:r>
            <a:r>
              <a:rPr lang="en-US" sz="1600" dirty="0"/>
              <a:t>infants had complete testing and did not show evidence of Zika virus infection through testing, though one infant only survived for 3 months past delivery. </a:t>
            </a:r>
          </a:p>
          <a:p>
            <a:endParaRPr lang="en-US" sz="16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556737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sz="1600" dirty="0" smtClean="0"/>
              <a:t>In total, of the 219 pregnancy outcomes of mothers with </a:t>
            </a:r>
            <a:r>
              <a:rPr lang="en-US" sz="1600" dirty="0" err="1" smtClean="0"/>
              <a:t>Zika</a:t>
            </a:r>
            <a:r>
              <a:rPr lang="en-US" sz="1600" dirty="0" smtClean="0"/>
              <a:t> virus infection during pregnancy, there were FIFTEEN total infants/fetal</a:t>
            </a:r>
            <a:r>
              <a:rPr lang="en-US" sz="1600" baseline="0" dirty="0" smtClean="0"/>
              <a:t> losses</a:t>
            </a:r>
            <a:r>
              <a:rPr lang="en-US" sz="1600" dirty="0" smtClean="0"/>
              <a:t> with </a:t>
            </a:r>
            <a:r>
              <a:rPr lang="en-US" sz="1600" dirty="0" err="1" smtClean="0"/>
              <a:t>Zika</a:t>
            </a:r>
            <a:r>
              <a:rPr lang="en-US" sz="1600" dirty="0" smtClean="0"/>
              <a:t>-related birth defects.</a:t>
            </a:r>
          </a:p>
          <a:p>
            <a:endParaRPr lang="en-US" sz="16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27</a:t>
            </a:fld>
            <a:endParaRPr lang="en-US" dirty="0"/>
          </a:p>
        </p:txBody>
      </p:sp>
    </p:spTree>
    <p:extLst>
      <p:ext uri="{BB962C8B-B14F-4D97-AF65-F5344CB8AC3E}">
        <p14:creationId xmlns:p14="http://schemas.microsoft.com/office/powerpoint/2010/main" val="299838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a result of enhanced surveillance, 254 women in Texas with evidence of a possible </a:t>
            </a:r>
            <a:r>
              <a:rPr lang="en-US" dirty="0" err="1" smtClean="0"/>
              <a:t>Zika</a:t>
            </a:r>
            <a:r>
              <a:rPr lang="en-US" dirty="0" smtClean="0"/>
              <a:t> virus infection during pregnancy</a:t>
            </a:r>
            <a:r>
              <a:rPr lang="en-US" baseline="0" dirty="0" smtClean="0"/>
              <a:t> have been r</a:t>
            </a:r>
            <a:r>
              <a:rPr lang="en-US" dirty="0" smtClean="0"/>
              <a:t>eported to US </a:t>
            </a:r>
            <a:r>
              <a:rPr lang="en-US" dirty="0" err="1" smtClean="0"/>
              <a:t>Zika</a:t>
            </a:r>
            <a:r>
              <a:rPr lang="en-US" dirty="0" smtClean="0"/>
              <a:t> Pregnancy Registry, </a:t>
            </a:r>
            <a:r>
              <a:rPr lang="en-US" baseline="0" dirty="0" smtClean="0"/>
              <a:t>a</a:t>
            </a:r>
            <a:r>
              <a:rPr lang="en-US" dirty="0" smtClean="0"/>
              <a:t>s of December 22, 2017. </a:t>
            </a:r>
          </a:p>
          <a:p>
            <a:r>
              <a:rPr lang="en-US" dirty="0" smtClean="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28</a:t>
            </a:fld>
            <a:endParaRPr lang="en-US" dirty="0"/>
          </a:p>
        </p:txBody>
      </p:sp>
    </p:spTree>
    <p:extLst>
      <p:ext uri="{BB962C8B-B14F-4D97-AF65-F5344CB8AC3E}">
        <p14:creationId xmlns:p14="http://schemas.microsoft.com/office/powerpoint/2010/main" val="138910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The delivery/neonatal medical records of 219 pregnancy outcomes have been reviewed by Texas DSHS Birth Defects Epidemiology and Surveillance Branch staff to determine…</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a:t>
            </a:fld>
            <a:endParaRPr lang="en-US" dirty="0"/>
          </a:p>
        </p:txBody>
      </p:sp>
    </p:spTree>
    <p:extLst>
      <p:ext uri="{BB962C8B-B14F-4D97-AF65-F5344CB8AC3E}">
        <p14:creationId xmlns:p14="http://schemas.microsoft.com/office/powerpoint/2010/main" val="130915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…birth defect status, which is presented in the rows. A</a:t>
            </a:r>
            <a:r>
              <a:rPr lang="en-US" sz="1600" kern="1200" baseline="0" dirty="0" smtClean="0">
                <a:solidFill>
                  <a:schemeClr val="tx1"/>
                </a:solidFill>
                <a:effectLst/>
                <a:latin typeface="+mn-lt"/>
                <a:ea typeface="+mn-ea"/>
                <a:cs typeface="+mn-cs"/>
              </a:rPr>
              <a:t> pregnancy outcome can have a birth defect consistent with </a:t>
            </a:r>
            <a:r>
              <a:rPr lang="en-US" sz="1600" kern="1200" baseline="0" dirty="0" err="1" smtClean="0">
                <a:solidFill>
                  <a:schemeClr val="tx1"/>
                </a:solidFill>
                <a:effectLst/>
                <a:latin typeface="+mn-lt"/>
                <a:ea typeface="+mn-ea"/>
                <a:cs typeface="+mn-cs"/>
              </a:rPr>
              <a:t>Zika</a:t>
            </a:r>
            <a:r>
              <a:rPr lang="en-US" sz="1600" kern="1200" baseline="0" dirty="0" smtClean="0">
                <a:solidFill>
                  <a:schemeClr val="tx1"/>
                </a:solidFill>
                <a:effectLst/>
                <a:latin typeface="+mn-lt"/>
                <a:ea typeface="+mn-ea"/>
                <a:cs typeface="+mn-cs"/>
              </a:rPr>
              <a:t>, OR any other birth defect, OR no apparent birth defects.</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4</a:t>
            </a:fld>
            <a:endParaRPr lang="en-US" dirty="0"/>
          </a:p>
        </p:txBody>
      </p:sp>
    </p:spTree>
    <p:extLst>
      <p:ext uri="{BB962C8B-B14F-4D97-AF65-F5344CB8AC3E}">
        <p14:creationId xmlns:p14="http://schemas.microsoft.com/office/powerpoint/2010/main" val="678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r>
              <a:rPr lang="en-US" sz="1600" kern="1200" baseline="0" dirty="0" err="1" smtClean="0">
                <a:solidFill>
                  <a:schemeClr val="tx1"/>
                </a:solidFill>
                <a:effectLst/>
                <a:latin typeface="+mn-lt"/>
                <a:ea typeface="+mn-ea"/>
                <a:cs typeface="+mn-cs"/>
              </a:rPr>
              <a:t>Zika</a:t>
            </a:r>
            <a:r>
              <a:rPr lang="en-US" sz="1600" kern="1200" baseline="0" dirty="0" smtClean="0">
                <a:solidFill>
                  <a:schemeClr val="tx1"/>
                </a:solidFill>
                <a:effectLst/>
                <a:latin typeface="+mn-lt"/>
                <a:ea typeface="+mn-ea"/>
                <a:cs typeface="+mn-cs"/>
              </a:rPr>
              <a:t> testing status, displayed in the columns, was determined either by the </a:t>
            </a:r>
            <a:r>
              <a:rPr lang="en-US" sz="1600" kern="1200" dirty="0" smtClean="0">
                <a:solidFill>
                  <a:schemeClr val="tx1"/>
                </a:solidFill>
                <a:effectLst/>
                <a:latin typeface="+mn-lt"/>
                <a:ea typeface="+mn-ea"/>
                <a:cs typeface="+mn-cs"/>
              </a:rPr>
              <a:t>Zoonosis</a:t>
            </a:r>
            <a:r>
              <a:rPr lang="en-US" sz="1600" kern="1200" baseline="0" dirty="0" smtClean="0">
                <a:solidFill>
                  <a:schemeClr val="tx1"/>
                </a:solidFill>
                <a:effectLst/>
                <a:latin typeface="+mn-lt"/>
                <a:ea typeface="+mn-ea"/>
                <a:cs typeface="+mn-cs"/>
              </a:rPr>
              <a:t> Control Branch or review of medical records by Birth Defects Staff</a:t>
            </a:r>
            <a:r>
              <a:rPr lang="en-US" sz="1600" kern="1200" dirty="0" smtClean="0">
                <a:solidFill>
                  <a:schemeClr val="tx1"/>
                </a:solidFill>
                <a:effectLst/>
                <a:latin typeface="+mn-lt"/>
                <a:ea typeface="+mn-ea"/>
                <a:cs typeface="+mn-cs"/>
              </a:rPr>
              <a:t>. </a:t>
            </a:r>
            <a:r>
              <a:rPr lang="en-US" sz="1600" kern="1200" dirty="0" err="1" smtClean="0">
                <a:solidFill>
                  <a:schemeClr val="tx1"/>
                </a:solidFill>
                <a:effectLst/>
                <a:latin typeface="+mn-lt"/>
                <a:ea typeface="+mn-ea"/>
                <a:cs typeface="+mn-cs"/>
              </a:rPr>
              <a:t>Zika</a:t>
            </a:r>
            <a:r>
              <a:rPr lang="en-US" sz="1600" kern="1200" dirty="0" smtClean="0">
                <a:solidFill>
                  <a:schemeClr val="tx1"/>
                </a:solidFill>
                <a:effectLst/>
                <a:latin typeface="+mn-lt"/>
                <a:ea typeface="+mn-ea"/>
                <a:cs typeface="+mn-cs"/>
              </a:rPr>
              <a:t> testing status can either be Laboratory Testing Completed, or Laboratory testing</a:t>
            </a:r>
            <a:r>
              <a:rPr lang="en-US" sz="1600" kern="1200" baseline="0" dirty="0" smtClean="0">
                <a:solidFill>
                  <a:schemeClr val="tx1"/>
                </a:solidFill>
                <a:effectLst/>
                <a:latin typeface="+mn-lt"/>
                <a:ea typeface="+mn-ea"/>
                <a:cs typeface="+mn-cs"/>
              </a:rPr>
              <a:t> INCOMPLETE. If Lab </a:t>
            </a:r>
            <a:r>
              <a:rPr lang="en-US" sz="1600" kern="1200" baseline="0" dirty="0" err="1" smtClean="0">
                <a:solidFill>
                  <a:schemeClr val="tx1"/>
                </a:solidFill>
                <a:effectLst/>
                <a:latin typeface="+mn-lt"/>
                <a:ea typeface="+mn-ea"/>
                <a:cs typeface="+mn-cs"/>
              </a:rPr>
              <a:t>rtesting</a:t>
            </a:r>
            <a:r>
              <a:rPr lang="en-US" sz="1600" kern="1200" baseline="0" dirty="0" smtClean="0">
                <a:solidFill>
                  <a:schemeClr val="tx1"/>
                </a:solidFill>
                <a:effectLst/>
                <a:latin typeface="+mn-lt"/>
                <a:ea typeface="+mn-ea"/>
                <a:cs typeface="+mn-cs"/>
              </a:rPr>
              <a:t> is completed, then </a:t>
            </a:r>
            <a:r>
              <a:rPr lang="en-US" sz="1600" kern="1200" dirty="0" smtClean="0">
                <a:solidFill>
                  <a:schemeClr val="tx1"/>
                </a:solidFill>
                <a:effectLst/>
                <a:latin typeface="+mn-lt"/>
                <a:ea typeface="+mn-ea"/>
                <a:cs typeface="+mn-cs"/>
              </a:rPr>
              <a:t>the resulting interpretation shows either</a:t>
            </a:r>
            <a:r>
              <a:rPr lang="en-US" sz="1600" kern="1200" baseline="0" dirty="0" smtClean="0">
                <a:solidFill>
                  <a:schemeClr val="tx1"/>
                </a:solidFill>
                <a:effectLst/>
                <a:latin typeface="+mn-lt"/>
                <a:ea typeface="+mn-ea"/>
                <a:cs typeface="+mn-cs"/>
              </a:rPr>
              <a:t> evidence of </a:t>
            </a:r>
            <a:r>
              <a:rPr lang="en-US" sz="1600" kern="1200" baseline="0" dirty="0" err="1" smtClean="0">
                <a:solidFill>
                  <a:schemeClr val="tx1"/>
                </a:solidFill>
                <a:effectLst/>
                <a:latin typeface="+mn-lt"/>
                <a:ea typeface="+mn-ea"/>
                <a:cs typeface="+mn-cs"/>
              </a:rPr>
              <a:t>Zika</a:t>
            </a:r>
            <a:r>
              <a:rPr lang="en-US" sz="1600" kern="1200" baseline="0" dirty="0" smtClean="0">
                <a:solidFill>
                  <a:schemeClr val="tx1"/>
                </a:solidFill>
                <a:effectLst/>
                <a:latin typeface="+mn-lt"/>
                <a:ea typeface="+mn-ea"/>
                <a:cs typeface="+mn-cs"/>
              </a:rPr>
              <a:t> infection OR NO Evidence of </a:t>
            </a:r>
            <a:r>
              <a:rPr lang="en-US" sz="1600" kern="1200" baseline="0" dirty="0" err="1" smtClean="0">
                <a:solidFill>
                  <a:schemeClr val="tx1"/>
                </a:solidFill>
                <a:effectLst/>
                <a:latin typeface="+mn-lt"/>
                <a:ea typeface="+mn-ea"/>
                <a:cs typeface="+mn-cs"/>
              </a:rPr>
              <a:t>Zika</a:t>
            </a:r>
            <a:r>
              <a:rPr lang="en-US" sz="1600" kern="1200" baseline="0" dirty="0" smtClean="0">
                <a:solidFill>
                  <a:schemeClr val="tx1"/>
                </a:solidFill>
                <a:effectLst/>
                <a:latin typeface="+mn-lt"/>
                <a:ea typeface="+mn-ea"/>
                <a:cs typeface="+mn-cs"/>
              </a:rPr>
              <a:t> Infection. So, let’s examine the numbers presented here…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222308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254 women in Texas with evidence of a possible </a:t>
            </a:r>
            <a:r>
              <a:rPr lang="en-US" dirty="0" err="1" smtClean="0"/>
              <a:t>Zika</a:t>
            </a:r>
            <a:r>
              <a:rPr lang="en-US" dirty="0" smtClean="0"/>
              <a:t> virus infection during pregnancy</a:t>
            </a:r>
            <a:r>
              <a:rPr lang="en-US" baseline="0" dirty="0" smtClean="0"/>
              <a:t> have been r</a:t>
            </a:r>
            <a:r>
              <a:rPr lang="en-US" dirty="0" smtClean="0"/>
              <a:t>eported to US </a:t>
            </a:r>
            <a:r>
              <a:rPr lang="en-US" dirty="0" err="1" smtClean="0"/>
              <a:t>Zika</a:t>
            </a:r>
            <a:r>
              <a:rPr lang="en-US" dirty="0" smtClean="0"/>
              <a:t> Pregnancy Registry, </a:t>
            </a:r>
            <a:r>
              <a:rPr lang="en-US" baseline="0" dirty="0" smtClean="0"/>
              <a:t>a</a:t>
            </a:r>
            <a:r>
              <a:rPr lang="en-US" dirty="0" smtClean="0"/>
              <a:t>s of December 22, 2017. </a:t>
            </a:r>
          </a:p>
          <a:p>
            <a:r>
              <a:rPr lang="en-US" dirty="0" smtClean="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6</a:t>
            </a:fld>
            <a:endParaRPr lang="en-US" dirty="0"/>
          </a:p>
        </p:txBody>
      </p:sp>
    </p:spTree>
    <p:extLst>
      <p:ext uri="{BB962C8B-B14F-4D97-AF65-F5344CB8AC3E}">
        <p14:creationId xmlns:p14="http://schemas.microsoft.com/office/powerpoint/2010/main" val="4191613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7</a:t>
            </a:fld>
            <a:endParaRPr lang="en-US" dirty="0">
              <a:solidFill>
                <a:srgbClr val="022167"/>
              </a:solidFill>
            </a:endParaRPr>
          </a:p>
        </p:txBody>
      </p:sp>
    </p:spTree>
    <p:extLst>
      <p:ext uri="{BB962C8B-B14F-4D97-AF65-F5344CB8AC3E}">
        <p14:creationId xmlns:p14="http://schemas.microsoft.com/office/powerpoint/2010/main" val="162653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79450"/>
            <a:ext cx="2670175" cy="20018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219 of these pregnan</a:t>
            </a:r>
            <a:r>
              <a:rPr lang="en-US" baseline="0" dirty="0" smtClean="0"/>
              <a:t>t women are known to have reached pregnancy completion. Their </a:t>
            </a:r>
            <a:r>
              <a:rPr lang="en-US" dirty="0" smtClean="0"/>
              <a:t>pregnancy outcomes have a known status</a:t>
            </a:r>
            <a:r>
              <a:rPr lang="en-US" baseline="0" dirty="0" smtClean="0"/>
              <a:t> for </a:t>
            </a:r>
            <a:r>
              <a:rPr lang="en-US" baseline="0" dirty="0" err="1" smtClean="0"/>
              <a:t>Zika</a:t>
            </a:r>
            <a:r>
              <a:rPr lang="en-US" baseline="0" dirty="0" smtClean="0"/>
              <a:t> testing and presence or absence of birth defects.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 the next few slides, we will summarize these pregnancy outcomes – by type, time, and place.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55634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r>
              <a:rPr lang="en-US" dirty="0" smtClean="0"/>
              <a:t>This data</a:t>
            </a:r>
            <a:r>
              <a:rPr lang="en-US" baseline="0" dirty="0" smtClean="0"/>
              <a:t> </a:t>
            </a:r>
            <a:r>
              <a:rPr lang="en-US" dirty="0" smtClean="0"/>
              <a:t>shows that of</a:t>
            </a:r>
            <a:r>
              <a:rPr lang="en-US" baseline="0" dirty="0" smtClean="0"/>
              <a:t> the 219 completed pregnancies by December 27</a:t>
            </a:r>
            <a:r>
              <a:rPr lang="en-US" baseline="30000" dirty="0" smtClean="0"/>
              <a:t>th</a:t>
            </a:r>
            <a:r>
              <a:rPr lang="en-US" baseline="0" dirty="0" smtClean="0"/>
              <a:t> 2017, 1 pregnancy ended with a stillbirth delivery, 5 pregnancies ended with a fetal loss, and the remainder ended with a live born infant. </a:t>
            </a:r>
          </a:p>
          <a:p>
            <a:endParaRPr lang="en-US" baseline="0" dirty="0" smtClean="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9</a:t>
            </a:fld>
            <a:endParaRPr lang="en-US" dirty="0">
              <a:solidFill>
                <a:srgbClr val="022167"/>
              </a:solidFill>
            </a:endParaRPr>
          </a:p>
        </p:txBody>
      </p:sp>
    </p:spTree>
    <p:extLst>
      <p:ext uri="{BB962C8B-B14F-4D97-AF65-F5344CB8AC3E}">
        <p14:creationId xmlns:p14="http://schemas.microsoft.com/office/powerpoint/2010/main" val="98120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F5874-E0A9-44EE-AB08-3A28A532A9A5}" type="datetime1">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457200" y="1545167"/>
            <a:ext cx="8229600" cy="4455584"/>
          </a:xfrm>
        </p:spPr>
        <p:txBody>
          <a:bodyPr/>
          <a:lstStyle>
            <a:lvl1pPr marL="257144" indent="-257144">
              <a:buClr>
                <a:srgbClr val="0088B7"/>
              </a:buClr>
              <a:buFont typeface="Wingdings" panose="05000000000000000000" pitchFamily="2" charset="2"/>
              <a:buChar char="§"/>
              <a:defRPr sz="1500">
                <a:solidFill>
                  <a:srgbClr val="00213D"/>
                </a:solidFill>
              </a:defRPr>
            </a:lvl1pPr>
            <a:lvl2pPr>
              <a:buClr>
                <a:srgbClr val="3D6C2A"/>
              </a:buClr>
              <a:defRPr sz="1500">
                <a:solidFill>
                  <a:srgbClr val="00213D"/>
                </a:solidFill>
              </a:defRPr>
            </a:lvl2pPr>
            <a:lvl3pPr>
              <a:buClr>
                <a:srgbClr val="7A003C"/>
              </a:buClr>
              <a:defRPr sz="1500">
                <a:solidFill>
                  <a:srgbClr val="00213D"/>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18"/>
            <a:ext cx="9144000" cy="230399"/>
          </a:xfrm>
          <a:prstGeom prst="rect">
            <a:avLst/>
          </a:prstGeom>
        </p:spPr>
      </p:pic>
    </p:spTree>
    <p:extLst>
      <p:ext uri="{BB962C8B-B14F-4D97-AF65-F5344CB8AC3E}">
        <p14:creationId xmlns:p14="http://schemas.microsoft.com/office/powerpoint/2010/main" val="348241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C6F5874-E0A9-44EE-AB08-3A28A532A9A5}" type="datetime1">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Line 14"/>
          <p:cNvCxnSpPr/>
          <p:nvPr userDrawn="1"/>
        </p:nvCxnSpPr>
        <p:spPr>
          <a:xfrm>
            <a:off x="922691" y="4776186"/>
            <a:ext cx="6738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92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1/20/2018</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305809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1/20/2018</a:t>
            </a:fld>
            <a:endParaRPr lang="en-US"/>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04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1411550" y="6356352"/>
            <a:ext cx="1274500" cy="365125"/>
          </a:xfrm>
        </p:spPr>
        <p:txBody>
          <a:bodyPr/>
          <a:lstStyle/>
          <a:p>
            <a:fld id="{A739885D-35F9-4D52-AC34-F9452E408474}" type="datetime1">
              <a:rPr lang="en-US" smtClean="0"/>
              <a:t>1/20/2018</a:t>
            </a:fld>
            <a:endParaRPr lang="en-US"/>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48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5" y="6356352"/>
            <a:ext cx="1501987" cy="365125"/>
          </a:xfrm>
        </p:spPr>
        <p:txBody>
          <a:bodyPr/>
          <a:lstStyle/>
          <a:p>
            <a:fld id="{8D27AE92-589F-4A4D-963D-6DF80804A2FF}" type="datetime1">
              <a:rPr lang="en-US" smtClean="0"/>
              <a:t>1/20/2018</a:t>
            </a:fld>
            <a:endParaRPr lang="en-US"/>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89403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p:nvPr>
        </p:nvSpPr>
        <p:spPr>
          <a:xfrm>
            <a:off x="1260628" y="493486"/>
            <a:ext cx="7254721" cy="5732691"/>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1/20/2018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211512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1/20/2018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68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1/20/2018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492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1/20/2018</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22985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1/20/2018</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000271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1045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1/20/2018</a:t>
            </a:fld>
            <a:endParaRPr lang="en-US"/>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fld id="{A739885D-35F9-4D52-AC34-F9452E408474}" type="datetime1">
              <a:rPr lang="en-US" smtClean="0"/>
              <a:t>1/20/2018</a:t>
            </a:fld>
            <a:endParaRPr lang="en-US"/>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5" y="6356352"/>
            <a:ext cx="1501987" cy="365125"/>
          </a:xfrm>
        </p:spPr>
        <p:txBody>
          <a:bodyPr/>
          <a:lstStyle/>
          <a:p>
            <a:fld id="{8D27AE92-589F-4A4D-963D-6DF80804A2FF}" type="datetime1">
              <a:rPr lang="en-US" smtClean="0"/>
              <a:t>1/20/2018</a:t>
            </a:fld>
            <a:endParaRPr lang="en-US"/>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26686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1/20/2018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84043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1/20/2018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814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1/20/2018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584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1/20/2018</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6818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DF873E9B-516D-4A06-8709-F8CF725E37CA}" type="datetime1">
              <a:rPr lang="en-US" smtClean="0"/>
              <a:t>1/20/2018</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701" r:id="rId2"/>
    <p:sldLayoutId id="2147483682" r:id="rId3"/>
    <p:sldLayoutId id="2147483680" r:id="rId4"/>
    <p:sldLayoutId id="2147483681" r:id="rId5"/>
    <p:sldLayoutId id="2147483698" r:id="rId6"/>
    <p:sldLayoutId id="2147483699" r:id="rId7"/>
    <p:sldLayoutId id="2147483700" r:id="rId8"/>
    <p:sldLayoutId id="2147483684" r:id="rId9"/>
    <p:sldLayoutId id="2147483679" r:id="rId10"/>
    <p:sldLayoutId id="2147483716" r:id="rId11"/>
  </p:sldLayoutIdLst>
  <p:hf hdr="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DF873E9B-516D-4A06-8709-F8CF725E37CA}" type="datetime1">
              <a:rPr lang="en-US" smtClean="0"/>
              <a:pPr/>
              <a:t>1/20/2018</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075612624"/>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5" r:id="rId3"/>
    <p:sldLayoutId id="2147483706" r:id="rId4"/>
    <p:sldLayoutId id="2147483714" r:id="rId5"/>
    <p:sldLayoutId id="2147483708" r:id="rId6"/>
    <p:sldLayoutId id="2147483709" r:id="rId7"/>
    <p:sldLayoutId id="2147483710" r:id="rId8"/>
    <p:sldLayoutId id="2147483715" r:id="rId9"/>
    <p:sldLayoutId id="2147483712" r:id="rId10"/>
  </p:sldLayoutIdLst>
  <p:hf hdr="0"/>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err="1" smtClean="0"/>
              <a:t>Zika</a:t>
            </a:r>
            <a:r>
              <a:rPr lang="en-US" sz="4400" dirty="0" smtClean="0"/>
              <a:t>-Associated Birth Defects Surveillance – Texas, 2016-2017.</a:t>
            </a:r>
            <a:endParaRPr lang="en-US" sz="4400" dirty="0"/>
          </a:p>
        </p:txBody>
      </p:sp>
      <p:sp>
        <p:nvSpPr>
          <p:cNvPr id="3" name="Subtitle 2"/>
          <p:cNvSpPr>
            <a:spLocks noGrp="1"/>
          </p:cNvSpPr>
          <p:nvPr>
            <p:ph type="subTitle" idx="1"/>
          </p:nvPr>
        </p:nvSpPr>
        <p:spPr/>
        <p:txBody>
          <a:bodyPr>
            <a:normAutofit/>
          </a:bodyPr>
          <a:lstStyle/>
          <a:p>
            <a:r>
              <a:rPr lang="en-US" sz="2800" dirty="0" smtClean="0"/>
              <a:t>Noemi B. Hall, Ph.D.</a:t>
            </a:r>
            <a:endParaRPr lang="en-US" sz="2800" dirty="0"/>
          </a:p>
        </p:txBody>
      </p:sp>
    </p:spTree>
    <p:extLst>
      <p:ext uri="{BB962C8B-B14F-4D97-AF65-F5344CB8AC3E}">
        <p14:creationId xmlns:p14="http://schemas.microsoft.com/office/powerpoint/2010/main" val="422950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10</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146" y="1486535"/>
            <a:ext cx="7623022" cy="4487462"/>
          </a:xfrm>
          <a:prstGeom prst="rect">
            <a:avLst/>
          </a:prstGeom>
        </p:spPr>
      </p:pic>
      <p:sp>
        <p:nvSpPr>
          <p:cNvPr id="13" name="Content Placeholder 6"/>
          <p:cNvSpPr txBox="1">
            <a:spLocks/>
          </p:cNvSpPr>
          <p:nvPr/>
        </p:nvSpPr>
        <p:spPr>
          <a:xfrm>
            <a:off x="1707034" y="285226"/>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sz="1400" b="0" i="0" u="none" strike="noStrike" kern="1200" spc="0" baseline="0">
                <a:solidFill>
                  <a:prstClr val="black">
                    <a:lumMod val="65000"/>
                    <a:lumOff val="35000"/>
                  </a:prstClr>
                </a:solidFill>
                <a:latin typeface="+mn-lt"/>
                <a:ea typeface="+mn-ea"/>
                <a:cs typeface="+mn-cs"/>
              </a:defRPr>
            </a:pPr>
            <a:r>
              <a:rPr lang="en-US" sz="2800" b="1" dirty="0">
                <a:solidFill>
                  <a:srgbClr val="FFFFFF"/>
                </a:solidFill>
                <a:latin typeface="+mj-lt"/>
              </a:rPr>
              <a:t>Deliveries to Women with Evidence of </a:t>
            </a:r>
            <a:r>
              <a:rPr lang="en-US" sz="2800" b="1" dirty="0" err="1" smtClean="0">
                <a:solidFill>
                  <a:srgbClr val="FFFFFF"/>
                </a:solidFill>
                <a:latin typeface="+mj-lt"/>
              </a:rPr>
              <a:t>Zika</a:t>
            </a:r>
            <a:r>
              <a:rPr lang="en-US" sz="2800" b="1" dirty="0" smtClean="0">
                <a:solidFill>
                  <a:srgbClr val="FFFFFF"/>
                </a:solidFill>
                <a:latin typeface="+mj-lt"/>
              </a:rPr>
              <a:t> Virus Infection </a:t>
            </a:r>
            <a:r>
              <a:rPr lang="en-US" sz="2800" b="1" dirty="0">
                <a:solidFill>
                  <a:srgbClr val="FFFFFF"/>
                </a:solidFill>
                <a:latin typeface="+mj-lt"/>
              </a:rPr>
              <a:t>in Texas, 2016-2017</a:t>
            </a:r>
          </a:p>
        </p:txBody>
      </p:sp>
    </p:spTree>
    <p:extLst>
      <p:ext uri="{BB962C8B-B14F-4D97-AF65-F5344CB8AC3E}">
        <p14:creationId xmlns:p14="http://schemas.microsoft.com/office/powerpoint/2010/main" val="3971926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1/21/2018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11</a:t>
            </a:fld>
            <a:endParaRPr lang="en-US"/>
          </a:p>
        </p:txBody>
      </p:sp>
      <p:sp>
        <p:nvSpPr>
          <p:cNvPr id="13" name="Content Placeholder 6"/>
          <p:cNvSpPr txBox="1">
            <a:spLocks/>
          </p:cNvSpPr>
          <p:nvPr/>
        </p:nvSpPr>
        <p:spPr>
          <a:xfrm>
            <a:off x="1280772" y="369117"/>
            <a:ext cx="7516535" cy="14278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sz="1400" b="0" i="0" u="none" strike="noStrike" kern="1200" spc="0" baseline="0">
                <a:solidFill>
                  <a:prstClr val="black">
                    <a:lumMod val="65000"/>
                    <a:lumOff val="35000"/>
                  </a:prstClr>
                </a:solidFill>
                <a:latin typeface="+mn-lt"/>
                <a:ea typeface="+mn-ea"/>
                <a:cs typeface="+mn-cs"/>
              </a:defRPr>
            </a:pPr>
            <a:r>
              <a:rPr lang="en-US" sz="2000" b="1" dirty="0">
                <a:solidFill>
                  <a:srgbClr val="FFFFFF"/>
                </a:solidFill>
                <a:latin typeface="Rockwell"/>
              </a:rPr>
              <a:t>Infants/Fetuses Delivered by Mothers with Evidence of Zika Virus Infection During Pregnancy, by County and Infant’s Zika Testing Status, </a:t>
            </a:r>
            <a:r>
              <a:rPr lang="en-US" sz="2000" b="1" dirty="0" smtClean="0">
                <a:solidFill>
                  <a:srgbClr val="FFFFFF"/>
                </a:solidFill>
                <a:latin typeface="Rockwell"/>
              </a:rPr>
              <a:t>12/22/2017</a:t>
            </a:r>
            <a:endParaRPr lang="en-US" sz="2000" b="1" dirty="0">
              <a:solidFill>
                <a:srgbClr val="FFFFFF"/>
              </a:solidFill>
              <a:latin typeface="Rockwell"/>
            </a:endParaRPr>
          </a:p>
        </p:txBody>
      </p:sp>
      <p:pic>
        <p:nvPicPr>
          <p:cNvPr id="4" name="Picture 3"/>
          <p:cNvPicPr>
            <a:picLocks noChangeAspect="1"/>
          </p:cNvPicPr>
          <p:nvPr/>
        </p:nvPicPr>
        <p:blipFill rotWithShape="1">
          <a:blip r:embed="rId3"/>
          <a:srcRect t="7870" r="3702"/>
          <a:stretch/>
        </p:blipFill>
        <p:spPr>
          <a:xfrm>
            <a:off x="1244248" y="1626781"/>
            <a:ext cx="7801329" cy="4423725"/>
          </a:xfrm>
          <a:prstGeom prst="rect">
            <a:avLst/>
          </a:prstGeom>
          <a:ln w="28575">
            <a:solidFill>
              <a:schemeClr val="accent1"/>
            </a:solidFill>
          </a:ln>
        </p:spPr>
      </p:pic>
    </p:spTree>
    <p:extLst>
      <p:ext uri="{BB962C8B-B14F-4D97-AF65-F5344CB8AC3E}">
        <p14:creationId xmlns:p14="http://schemas.microsoft.com/office/powerpoint/2010/main" val="3480952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12</a:t>
            </a:fld>
            <a:endParaRPr lang="en-US"/>
          </a:p>
        </p:txBody>
      </p:sp>
      <p:sp>
        <p:nvSpPr>
          <p:cNvPr id="13" name="Content Placeholder 6"/>
          <p:cNvSpPr txBox="1">
            <a:spLocks/>
          </p:cNvSpPr>
          <p:nvPr/>
        </p:nvSpPr>
        <p:spPr>
          <a:xfrm>
            <a:off x="1193059" y="227075"/>
            <a:ext cx="7516535" cy="14278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sz="1400" b="0" i="0" u="none" strike="noStrike" kern="1200" spc="0" baseline="0">
                <a:solidFill>
                  <a:prstClr val="black">
                    <a:lumMod val="65000"/>
                    <a:lumOff val="35000"/>
                  </a:prstClr>
                </a:solidFill>
                <a:latin typeface="+mn-lt"/>
                <a:ea typeface="+mn-ea"/>
                <a:cs typeface="+mn-cs"/>
              </a:defRPr>
            </a:pPr>
            <a:r>
              <a:rPr lang="en-US" sz="2800" b="1" dirty="0">
                <a:solidFill>
                  <a:srgbClr val="FFFFFF"/>
                </a:solidFill>
                <a:latin typeface="Rockwell"/>
              </a:rPr>
              <a:t>Travel History of Women with Evidence of Zika and Known Pregnancy Outcomes, Texas, as of 11/3/2017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059" y="1654887"/>
            <a:ext cx="7840913" cy="4381686"/>
          </a:xfrm>
          <a:prstGeom prst="rect">
            <a:avLst/>
          </a:prstGeom>
        </p:spPr>
      </p:pic>
      <p:sp>
        <p:nvSpPr>
          <p:cNvPr id="2" name="TextBox 1"/>
          <p:cNvSpPr txBox="1"/>
          <p:nvPr/>
        </p:nvSpPr>
        <p:spPr>
          <a:xfrm rot="19005148">
            <a:off x="6860699" y="4752107"/>
            <a:ext cx="909001" cy="230832"/>
          </a:xfrm>
          <a:prstGeom prst="rect">
            <a:avLst/>
          </a:prstGeom>
          <a:solidFill>
            <a:schemeClr val="bg1"/>
          </a:solidFill>
        </p:spPr>
        <p:txBody>
          <a:bodyPr wrap="square" rtlCol="0">
            <a:spAutoFit/>
          </a:bodyPr>
          <a:lstStyle/>
          <a:p>
            <a:r>
              <a:rPr lang="en-US" sz="900" b="1" dirty="0" smtClean="0">
                <a:solidFill>
                  <a:schemeClr val="tx2"/>
                </a:solidFill>
              </a:rPr>
              <a:t>Philippines</a:t>
            </a:r>
            <a:endParaRPr lang="en-US" sz="1000" b="1" dirty="0">
              <a:solidFill>
                <a:schemeClr val="tx2"/>
              </a:solidFill>
            </a:endParaRPr>
          </a:p>
        </p:txBody>
      </p:sp>
      <p:sp>
        <p:nvSpPr>
          <p:cNvPr id="8" name="TextBox 7"/>
          <p:cNvSpPr txBox="1"/>
          <p:nvPr/>
        </p:nvSpPr>
        <p:spPr>
          <a:xfrm rot="19005148">
            <a:off x="4512452" y="4963641"/>
            <a:ext cx="1526479" cy="230832"/>
          </a:xfrm>
          <a:prstGeom prst="rect">
            <a:avLst/>
          </a:prstGeom>
          <a:solidFill>
            <a:schemeClr val="bg1"/>
          </a:solidFill>
        </p:spPr>
        <p:txBody>
          <a:bodyPr wrap="square" rtlCol="0">
            <a:spAutoFit/>
          </a:bodyPr>
          <a:lstStyle/>
          <a:p>
            <a:r>
              <a:rPr lang="en-US" sz="900" b="1" dirty="0" smtClean="0">
                <a:solidFill>
                  <a:schemeClr val="tx2"/>
                </a:solidFill>
              </a:rPr>
              <a:t>Dominican Republic</a:t>
            </a:r>
            <a:endParaRPr lang="en-US" sz="1000" b="1" dirty="0">
              <a:solidFill>
                <a:schemeClr val="tx2"/>
              </a:solidFill>
            </a:endParaRPr>
          </a:p>
        </p:txBody>
      </p:sp>
    </p:spTree>
    <p:extLst>
      <p:ext uri="{BB962C8B-B14F-4D97-AF65-F5344CB8AC3E}">
        <p14:creationId xmlns:p14="http://schemas.microsoft.com/office/powerpoint/2010/main" val="3225092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13</a:t>
            </a:fld>
            <a:endParaRPr lang="en-US"/>
          </a:p>
        </p:txBody>
      </p:sp>
      <p:sp>
        <p:nvSpPr>
          <p:cNvPr id="13" name="Content Placeholder 6"/>
          <p:cNvSpPr txBox="1">
            <a:spLocks/>
          </p:cNvSpPr>
          <p:nvPr/>
        </p:nvSpPr>
        <p:spPr>
          <a:xfrm>
            <a:off x="1717667" y="402672"/>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sz="1400" b="0" i="0" u="none" strike="noStrike" kern="1200" spc="0" baseline="0">
                <a:solidFill>
                  <a:prstClr val="black">
                    <a:lumMod val="65000"/>
                    <a:lumOff val="35000"/>
                  </a:prstClr>
                </a:solidFill>
                <a:latin typeface="+mn-lt"/>
                <a:ea typeface="+mn-ea"/>
                <a:cs typeface="+mn-cs"/>
              </a:defRPr>
            </a:pPr>
            <a:r>
              <a:rPr lang="en-US" sz="2800" b="1" dirty="0" smtClean="0">
                <a:solidFill>
                  <a:srgbClr val="FFFFFF"/>
                </a:solidFill>
                <a:latin typeface="+mj-lt"/>
              </a:rPr>
              <a:t>Pregnancy Outcomes of Women with Evidence of </a:t>
            </a:r>
            <a:r>
              <a:rPr lang="en-US" sz="2800" b="1" dirty="0" err="1" smtClean="0">
                <a:solidFill>
                  <a:srgbClr val="FFFFFF"/>
                </a:solidFill>
                <a:latin typeface="+mj-lt"/>
              </a:rPr>
              <a:t>Zika</a:t>
            </a:r>
            <a:r>
              <a:rPr lang="en-US" sz="2800" b="1" dirty="0" smtClean="0">
                <a:solidFill>
                  <a:srgbClr val="FFFFFF"/>
                </a:solidFill>
                <a:latin typeface="+mj-lt"/>
              </a:rPr>
              <a:t> Virus Infection in </a:t>
            </a:r>
            <a:r>
              <a:rPr lang="en-US" sz="2800" b="1" dirty="0">
                <a:solidFill>
                  <a:srgbClr val="FFFFFF"/>
                </a:solidFill>
                <a:latin typeface="+mj-lt"/>
              </a:rPr>
              <a:t>Texas, 2016-2017</a:t>
            </a:r>
          </a:p>
        </p:txBody>
      </p:sp>
      <p:sp>
        <p:nvSpPr>
          <p:cNvPr id="8" name="Flowchart: Process 7"/>
          <p:cNvSpPr/>
          <p:nvPr/>
        </p:nvSpPr>
        <p:spPr>
          <a:xfrm>
            <a:off x="3111386" y="1966559"/>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smtClean="0">
                <a:solidFill>
                  <a:srgbClr val="080808"/>
                </a:solidFill>
              </a:rPr>
              <a:t>254</a:t>
            </a:r>
            <a:endParaRPr lang="en-US" dirty="0">
              <a:solidFill>
                <a:srgbClr val="080808"/>
              </a:solidFill>
            </a:endParaRPr>
          </a:p>
        </p:txBody>
      </p:sp>
      <p:sp>
        <p:nvSpPr>
          <p:cNvPr id="9" name="Content Placeholder 2"/>
          <p:cNvSpPr txBox="1">
            <a:spLocks/>
          </p:cNvSpPr>
          <p:nvPr/>
        </p:nvSpPr>
        <p:spPr bwMode="auto">
          <a:xfrm>
            <a:off x="4581143" y="1966559"/>
            <a:ext cx="4083939" cy="81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a:solidFill>
                  <a:schemeClr val="bg1"/>
                </a:solidFill>
              </a:rPr>
              <a:t>Pregnant women with evidence of </a:t>
            </a:r>
            <a:r>
              <a:rPr lang="en-US" sz="2400" dirty="0" err="1">
                <a:solidFill>
                  <a:schemeClr val="bg1"/>
                </a:solidFill>
              </a:rPr>
              <a:t>Zika</a:t>
            </a:r>
            <a:r>
              <a:rPr lang="en-US" sz="2400" dirty="0">
                <a:solidFill>
                  <a:schemeClr val="bg1"/>
                </a:solidFill>
              </a:rPr>
              <a:t> virus infection</a:t>
            </a:r>
          </a:p>
        </p:txBody>
      </p:sp>
      <p:sp>
        <p:nvSpPr>
          <p:cNvPr id="10" name="Flowchart: Process 9"/>
          <p:cNvSpPr/>
          <p:nvPr/>
        </p:nvSpPr>
        <p:spPr>
          <a:xfrm>
            <a:off x="3449714" y="2994371"/>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a:solidFill>
                  <a:srgbClr val="080808"/>
                </a:solidFill>
              </a:rPr>
              <a:t>219 </a:t>
            </a:r>
            <a:endParaRPr lang="en-US" dirty="0">
              <a:solidFill>
                <a:srgbClr val="080808"/>
              </a:solidFill>
            </a:endParaRPr>
          </a:p>
        </p:txBody>
      </p:sp>
      <p:sp>
        <p:nvSpPr>
          <p:cNvPr id="11" name="Content Placeholder 2"/>
          <p:cNvSpPr txBox="1">
            <a:spLocks/>
          </p:cNvSpPr>
          <p:nvPr/>
        </p:nvSpPr>
        <p:spPr bwMode="auto">
          <a:xfrm>
            <a:off x="4901184" y="2994371"/>
            <a:ext cx="3614166" cy="81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smtClean="0">
                <a:solidFill>
                  <a:schemeClr val="bg1"/>
                </a:solidFill>
              </a:rPr>
              <a:t>Pregnancy outcomes reviewed by DSHS staff</a:t>
            </a:r>
            <a:endParaRPr lang="en-US" sz="2400" dirty="0">
              <a:solidFill>
                <a:schemeClr val="bg1"/>
              </a:solidFill>
            </a:endParaRPr>
          </a:p>
        </p:txBody>
      </p:sp>
      <p:sp>
        <p:nvSpPr>
          <p:cNvPr id="12" name="Bent-Up Arrow 11"/>
          <p:cNvSpPr/>
          <p:nvPr/>
        </p:nvSpPr>
        <p:spPr>
          <a:xfrm rot="5400000">
            <a:off x="3021540" y="2776042"/>
            <a:ext cx="503722" cy="352625"/>
          </a:xfrm>
          <a:prstGeom prst="bentUpArrow">
            <a:avLst/>
          </a:prstGeom>
          <a:solidFill>
            <a:schemeClr val="accent6">
              <a:lumMod val="90000"/>
              <a:lumOff val="10000"/>
            </a:schemeClr>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15" name="Content Placeholder 2"/>
          <p:cNvSpPr txBox="1">
            <a:spLocks/>
          </p:cNvSpPr>
          <p:nvPr/>
        </p:nvSpPr>
        <p:spPr bwMode="auto">
          <a:xfrm>
            <a:off x="1717667" y="4723686"/>
            <a:ext cx="2791449" cy="11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smtClean="0">
                <a:solidFill>
                  <a:schemeClr val="bg1"/>
                </a:solidFill>
              </a:rPr>
              <a:t>Infants with </a:t>
            </a:r>
            <a:r>
              <a:rPr lang="en-US" sz="2400" b="1" u="sng" dirty="0" smtClean="0">
                <a:solidFill>
                  <a:schemeClr val="bg1"/>
                </a:solidFill>
              </a:rPr>
              <a:t>completed</a:t>
            </a:r>
            <a:r>
              <a:rPr lang="en-US" sz="2400" dirty="0" smtClean="0">
                <a:solidFill>
                  <a:schemeClr val="bg1"/>
                </a:solidFill>
              </a:rPr>
              <a:t> testing for </a:t>
            </a:r>
            <a:r>
              <a:rPr lang="en-US" sz="2400" dirty="0" err="1" smtClean="0">
                <a:solidFill>
                  <a:schemeClr val="bg1"/>
                </a:solidFill>
              </a:rPr>
              <a:t>Zika</a:t>
            </a:r>
            <a:r>
              <a:rPr lang="en-US" sz="2400" dirty="0" smtClean="0">
                <a:solidFill>
                  <a:schemeClr val="bg1"/>
                </a:solidFill>
              </a:rPr>
              <a:t> virus </a:t>
            </a:r>
            <a:endParaRPr lang="en-US" sz="2400" dirty="0">
              <a:solidFill>
                <a:schemeClr val="bg1"/>
              </a:solidFill>
            </a:endParaRPr>
          </a:p>
        </p:txBody>
      </p:sp>
      <p:sp>
        <p:nvSpPr>
          <p:cNvPr id="18" name="Flowchart: Process 17"/>
          <p:cNvSpPr/>
          <p:nvPr/>
        </p:nvSpPr>
        <p:spPr>
          <a:xfrm>
            <a:off x="2452915" y="3946762"/>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smtClean="0">
                <a:solidFill>
                  <a:srgbClr val="080808"/>
                </a:solidFill>
              </a:rPr>
              <a:t>99</a:t>
            </a:r>
            <a:endParaRPr lang="en-US" dirty="0">
              <a:solidFill>
                <a:srgbClr val="080808"/>
              </a:solidFill>
            </a:endParaRPr>
          </a:p>
        </p:txBody>
      </p:sp>
      <p:sp>
        <p:nvSpPr>
          <p:cNvPr id="19" name="Bent-Up Arrow 18"/>
          <p:cNvSpPr/>
          <p:nvPr/>
        </p:nvSpPr>
        <p:spPr>
          <a:xfrm rot="16200000" flipH="1">
            <a:off x="3882904" y="3838353"/>
            <a:ext cx="503722" cy="352625"/>
          </a:xfrm>
          <a:prstGeom prst="bentUpArrow">
            <a:avLst>
              <a:gd name="adj1" fmla="val 25000"/>
              <a:gd name="adj2" fmla="val 26296"/>
              <a:gd name="adj3" fmla="val 25000"/>
            </a:avLst>
          </a:prstGeom>
          <a:solidFill>
            <a:schemeClr val="accent6">
              <a:lumMod val="90000"/>
              <a:lumOff val="10000"/>
            </a:schemeClr>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21" name="Rectangle 20"/>
          <p:cNvSpPr/>
          <p:nvPr/>
        </p:nvSpPr>
        <p:spPr>
          <a:xfrm>
            <a:off x="4093083" y="4880366"/>
            <a:ext cx="4572000" cy="830997"/>
          </a:xfrm>
          <a:prstGeom prst="rect">
            <a:avLst/>
          </a:prstGeom>
        </p:spPr>
        <p:txBody>
          <a:bodyPr>
            <a:spAutoFit/>
          </a:bodyPr>
          <a:lstStyle/>
          <a:p>
            <a:pPr marL="742931" lvl="1" indent="-285743" eaLnBrk="0" fontAlgn="base" hangingPunct="0">
              <a:spcBef>
                <a:spcPct val="0"/>
              </a:spcBef>
              <a:spcAft>
                <a:spcPct val="0"/>
              </a:spcAft>
              <a:buFont typeface="Arial" panose="020B0604020202020204" pitchFamily="34" charset="0"/>
              <a:buChar char="•"/>
            </a:pPr>
            <a:r>
              <a:rPr lang="en-US" sz="2400" dirty="0">
                <a:solidFill>
                  <a:schemeClr val="bg1"/>
                </a:solidFill>
                <a:latin typeface="Calibri" panose="020F0502020204030204" pitchFamily="34" charset="0"/>
              </a:rPr>
              <a:t>Infant serum tested</a:t>
            </a:r>
          </a:p>
          <a:p>
            <a:pPr marL="742931" lvl="1" indent="-285743" eaLnBrk="0" fontAlgn="base" hangingPunct="0">
              <a:spcBef>
                <a:spcPct val="0"/>
              </a:spcBef>
              <a:spcAft>
                <a:spcPct val="0"/>
              </a:spcAft>
              <a:buFont typeface="Arial" panose="020B0604020202020204" pitchFamily="34" charset="0"/>
              <a:buChar char="•"/>
            </a:pPr>
            <a:r>
              <a:rPr lang="en-US" sz="2400" dirty="0">
                <a:solidFill>
                  <a:schemeClr val="bg1"/>
                </a:solidFill>
                <a:latin typeface="Calibri" panose="020F0502020204030204" pitchFamily="34" charset="0"/>
              </a:rPr>
              <a:t>Urine, placenta, other tissues</a:t>
            </a:r>
          </a:p>
        </p:txBody>
      </p:sp>
    </p:spTree>
    <p:extLst>
      <p:ext uri="{BB962C8B-B14F-4D97-AF65-F5344CB8AC3E}">
        <p14:creationId xmlns:p14="http://schemas.microsoft.com/office/powerpoint/2010/main" val="3893327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14</a:t>
            </a:fld>
            <a:endParaRPr lang="en-US"/>
          </a:p>
        </p:txBody>
      </p:sp>
      <p:sp>
        <p:nvSpPr>
          <p:cNvPr id="13" name="Content Placeholder 6"/>
          <p:cNvSpPr txBox="1">
            <a:spLocks/>
          </p:cNvSpPr>
          <p:nvPr/>
        </p:nvSpPr>
        <p:spPr>
          <a:xfrm>
            <a:off x="1717667" y="402672"/>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sz="1400" b="0" i="0" u="none" strike="noStrike" kern="1200" spc="0" baseline="0">
                <a:solidFill>
                  <a:prstClr val="black">
                    <a:lumMod val="65000"/>
                    <a:lumOff val="35000"/>
                  </a:prstClr>
                </a:solidFill>
                <a:latin typeface="+mn-lt"/>
                <a:ea typeface="+mn-ea"/>
                <a:cs typeface="+mn-cs"/>
              </a:defRPr>
            </a:pPr>
            <a:r>
              <a:rPr lang="en-US" sz="2800" b="1" dirty="0" smtClean="0">
                <a:solidFill>
                  <a:srgbClr val="FFFFFF"/>
                </a:solidFill>
                <a:latin typeface="+mj-lt"/>
              </a:rPr>
              <a:t>Pregnancy Outcomes of Women with Evidence of </a:t>
            </a:r>
            <a:r>
              <a:rPr lang="en-US" sz="2800" b="1" dirty="0" err="1" smtClean="0">
                <a:solidFill>
                  <a:srgbClr val="FFFFFF"/>
                </a:solidFill>
                <a:latin typeface="+mj-lt"/>
              </a:rPr>
              <a:t>Zika</a:t>
            </a:r>
            <a:r>
              <a:rPr lang="en-US" sz="2800" b="1" dirty="0" smtClean="0">
                <a:solidFill>
                  <a:srgbClr val="FFFFFF"/>
                </a:solidFill>
                <a:latin typeface="+mj-lt"/>
              </a:rPr>
              <a:t> Virus Infection in </a:t>
            </a:r>
            <a:r>
              <a:rPr lang="en-US" sz="2800" b="1" dirty="0">
                <a:solidFill>
                  <a:srgbClr val="FFFFFF"/>
                </a:solidFill>
                <a:latin typeface="+mj-lt"/>
              </a:rPr>
              <a:t>Texas, 2016-2017</a:t>
            </a:r>
          </a:p>
        </p:txBody>
      </p:sp>
      <p:sp>
        <p:nvSpPr>
          <p:cNvPr id="8" name="Flowchart: Process 7"/>
          <p:cNvSpPr/>
          <p:nvPr/>
        </p:nvSpPr>
        <p:spPr>
          <a:xfrm>
            <a:off x="3111386" y="1966559"/>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smtClean="0">
                <a:solidFill>
                  <a:srgbClr val="080808"/>
                </a:solidFill>
              </a:rPr>
              <a:t>254</a:t>
            </a:r>
            <a:endParaRPr lang="en-US" dirty="0">
              <a:solidFill>
                <a:srgbClr val="080808"/>
              </a:solidFill>
            </a:endParaRPr>
          </a:p>
        </p:txBody>
      </p:sp>
      <p:sp>
        <p:nvSpPr>
          <p:cNvPr id="9" name="Content Placeholder 2"/>
          <p:cNvSpPr txBox="1">
            <a:spLocks/>
          </p:cNvSpPr>
          <p:nvPr/>
        </p:nvSpPr>
        <p:spPr bwMode="auto">
          <a:xfrm>
            <a:off x="4581144" y="1966559"/>
            <a:ext cx="4031228" cy="81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a:solidFill>
                  <a:schemeClr val="bg1"/>
                </a:solidFill>
              </a:rPr>
              <a:t>Pregnant women with evidence of </a:t>
            </a:r>
            <a:r>
              <a:rPr lang="en-US" sz="2400" dirty="0" err="1">
                <a:solidFill>
                  <a:schemeClr val="bg1"/>
                </a:solidFill>
              </a:rPr>
              <a:t>Zika</a:t>
            </a:r>
            <a:r>
              <a:rPr lang="en-US" sz="2400" dirty="0">
                <a:solidFill>
                  <a:schemeClr val="bg1"/>
                </a:solidFill>
              </a:rPr>
              <a:t> virus infection</a:t>
            </a:r>
          </a:p>
        </p:txBody>
      </p:sp>
      <p:sp>
        <p:nvSpPr>
          <p:cNvPr id="10" name="Flowchart: Process 9"/>
          <p:cNvSpPr/>
          <p:nvPr/>
        </p:nvSpPr>
        <p:spPr>
          <a:xfrm>
            <a:off x="3449714" y="2994371"/>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a:solidFill>
                  <a:srgbClr val="080808"/>
                </a:solidFill>
              </a:rPr>
              <a:t>219 </a:t>
            </a:r>
            <a:endParaRPr lang="en-US" dirty="0">
              <a:solidFill>
                <a:srgbClr val="080808"/>
              </a:solidFill>
            </a:endParaRPr>
          </a:p>
        </p:txBody>
      </p:sp>
      <p:sp>
        <p:nvSpPr>
          <p:cNvPr id="11" name="Content Placeholder 2"/>
          <p:cNvSpPr txBox="1">
            <a:spLocks/>
          </p:cNvSpPr>
          <p:nvPr/>
        </p:nvSpPr>
        <p:spPr bwMode="auto">
          <a:xfrm>
            <a:off x="4901184" y="2994371"/>
            <a:ext cx="3614166" cy="81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smtClean="0">
                <a:solidFill>
                  <a:schemeClr val="bg1"/>
                </a:solidFill>
              </a:rPr>
              <a:t>Pregnancy outcomes reviewed by DSHS staff</a:t>
            </a:r>
            <a:endParaRPr lang="en-US" sz="2400" dirty="0">
              <a:solidFill>
                <a:schemeClr val="bg1"/>
              </a:solidFill>
            </a:endParaRPr>
          </a:p>
        </p:txBody>
      </p:sp>
      <p:sp>
        <p:nvSpPr>
          <p:cNvPr id="12" name="Bent-Up Arrow 11"/>
          <p:cNvSpPr/>
          <p:nvPr/>
        </p:nvSpPr>
        <p:spPr>
          <a:xfrm rot="5400000">
            <a:off x="3021540" y="2776042"/>
            <a:ext cx="503722" cy="352625"/>
          </a:xfrm>
          <a:prstGeom prst="bentUpArrow">
            <a:avLst/>
          </a:prstGeom>
          <a:solidFill>
            <a:schemeClr val="accent6">
              <a:lumMod val="90000"/>
              <a:lumOff val="10000"/>
            </a:schemeClr>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15" name="Content Placeholder 2"/>
          <p:cNvSpPr txBox="1">
            <a:spLocks/>
          </p:cNvSpPr>
          <p:nvPr/>
        </p:nvSpPr>
        <p:spPr bwMode="auto">
          <a:xfrm>
            <a:off x="1717667" y="4723686"/>
            <a:ext cx="2791449" cy="11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smtClean="0">
                <a:solidFill>
                  <a:schemeClr val="bg1"/>
                </a:solidFill>
              </a:rPr>
              <a:t>Infants with </a:t>
            </a:r>
            <a:r>
              <a:rPr lang="en-US" sz="2400" b="1" u="sng" dirty="0" smtClean="0">
                <a:solidFill>
                  <a:schemeClr val="bg1"/>
                </a:solidFill>
              </a:rPr>
              <a:t>completed</a:t>
            </a:r>
            <a:r>
              <a:rPr lang="en-US" sz="2400" dirty="0" smtClean="0">
                <a:solidFill>
                  <a:schemeClr val="bg1"/>
                </a:solidFill>
              </a:rPr>
              <a:t> testing for </a:t>
            </a:r>
            <a:r>
              <a:rPr lang="en-US" sz="2400" dirty="0" err="1" smtClean="0">
                <a:solidFill>
                  <a:schemeClr val="bg1"/>
                </a:solidFill>
              </a:rPr>
              <a:t>Zika</a:t>
            </a:r>
            <a:r>
              <a:rPr lang="en-US" sz="2400" dirty="0" smtClean="0">
                <a:solidFill>
                  <a:schemeClr val="bg1"/>
                </a:solidFill>
              </a:rPr>
              <a:t> virus </a:t>
            </a:r>
            <a:endParaRPr lang="en-US" sz="2400" dirty="0">
              <a:solidFill>
                <a:schemeClr val="bg1"/>
              </a:solidFill>
            </a:endParaRPr>
          </a:p>
        </p:txBody>
      </p:sp>
      <p:sp>
        <p:nvSpPr>
          <p:cNvPr id="16" name="Bent-Up Arrow 15"/>
          <p:cNvSpPr/>
          <p:nvPr/>
        </p:nvSpPr>
        <p:spPr>
          <a:xfrm rot="5400000">
            <a:off x="4687796" y="3845871"/>
            <a:ext cx="503722" cy="352625"/>
          </a:xfrm>
          <a:prstGeom prst="bentUpArrow">
            <a:avLst/>
          </a:prstGeom>
          <a:solidFill>
            <a:schemeClr val="accent6">
              <a:lumMod val="90000"/>
              <a:lumOff val="10000"/>
            </a:schemeClr>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17" name="Flowchart: Process 16"/>
          <p:cNvSpPr/>
          <p:nvPr/>
        </p:nvSpPr>
        <p:spPr>
          <a:xfrm>
            <a:off x="5208053" y="3946762"/>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smtClean="0">
                <a:solidFill>
                  <a:srgbClr val="080808"/>
                </a:solidFill>
              </a:rPr>
              <a:t>120</a:t>
            </a:r>
            <a:endParaRPr lang="en-US" dirty="0">
              <a:solidFill>
                <a:srgbClr val="080808"/>
              </a:solidFill>
            </a:endParaRPr>
          </a:p>
        </p:txBody>
      </p:sp>
      <p:sp>
        <p:nvSpPr>
          <p:cNvPr id="18" name="Flowchart: Process 17"/>
          <p:cNvSpPr/>
          <p:nvPr/>
        </p:nvSpPr>
        <p:spPr>
          <a:xfrm>
            <a:off x="2452915" y="3946762"/>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smtClean="0">
                <a:solidFill>
                  <a:srgbClr val="080808"/>
                </a:solidFill>
              </a:rPr>
              <a:t>99</a:t>
            </a:r>
            <a:endParaRPr lang="en-US" dirty="0">
              <a:solidFill>
                <a:srgbClr val="080808"/>
              </a:solidFill>
            </a:endParaRPr>
          </a:p>
        </p:txBody>
      </p:sp>
      <p:sp>
        <p:nvSpPr>
          <p:cNvPr id="19" name="Bent-Up Arrow 18"/>
          <p:cNvSpPr/>
          <p:nvPr/>
        </p:nvSpPr>
        <p:spPr>
          <a:xfrm rot="16200000" flipH="1">
            <a:off x="3882904" y="3838353"/>
            <a:ext cx="503722" cy="352625"/>
          </a:xfrm>
          <a:prstGeom prst="bentUpArrow">
            <a:avLst>
              <a:gd name="adj1" fmla="val 25000"/>
              <a:gd name="adj2" fmla="val 26296"/>
              <a:gd name="adj3" fmla="val 25000"/>
            </a:avLst>
          </a:prstGeom>
          <a:solidFill>
            <a:schemeClr val="accent6">
              <a:lumMod val="90000"/>
              <a:lumOff val="10000"/>
            </a:schemeClr>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20" name="Content Placeholder 2"/>
          <p:cNvSpPr txBox="1">
            <a:spLocks/>
          </p:cNvSpPr>
          <p:nvPr/>
        </p:nvSpPr>
        <p:spPr bwMode="auto">
          <a:xfrm>
            <a:off x="5031792" y="4713217"/>
            <a:ext cx="2889464" cy="11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smtClean="0">
                <a:solidFill>
                  <a:schemeClr val="bg1"/>
                </a:solidFill>
              </a:rPr>
              <a:t>Infants/fetal losses with </a:t>
            </a:r>
            <a:r>
              <a:rPr lang="en-US" sz="2400" b="1" u="sng" dirty="0" smtClean="0">
                <a:solidFill>
                  <a:schemeClr val="bg1"/>
                </a:solidFill>
              </a:rPr>
              <a:t>incomplete</a:t>
            </a:r>
            <a:r>
              <a:rPr lang="en-US" sz="2400" dirty="0" smtClean="0">
                <a:solidFill>
                  <a:schemeClr val="bg1"/>
                </a:solidFill>
              </a:rPr>
              <a:t> testing for </a:t>
            </a:r>
            <a:r>
              <a:rPr lang="en-US" sz="2400" dirty="0" err="1" smtClean="0">
                <a:solidFill>
                  <a:schemeClr val="bg1"/>
                </a:solidFill>
              </a:rPr>
              <a:t>Zika</a:t>
            </a:r>
            <a:r>
              <a:rPr lang="en-US" sz="2400" dirty="0" smtClean="0">
                <a:solidFill>
                  <a:schemeClr val="bg1"/>
                </a:solidFill>
              </a:rPr>
              <a:t> virus </a:t>
            </a:r>
            <a:endParaRPr lang="en-US" sz="2400" dirty="0">
              <a:solidFill>
                <a:schemeClr val="bg1"/>
              </a:solidFill>
            </a:endParaRPr>
          </a:p>
        </p:txBody>
      </p:sp>
    </p:spTree>
    <p:extLst>
      <p:ext uri="{BB962C8B-B14F-4D97-AF65-F5344CB8AC3E}">
        <p14:creationId xmlns:p14="http://schemas.microsoft.com/office/powerpoint/2010/main" val="3325519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15</a:t>
            </a:fld>
            <a:endParaRPr lang="en-US"/>
          </a:p>
        </p:txBody>
      </p:sp>
      <p:sp>
        <p:nvSpPr>
          <p:cNvPr id="13" name="Content Placeholder 6"/>
          <p:cNvSpPr txBox="1">
            <a:spLocks/>
          </p:cNvSpPr>
          <p:nvPr/>
        </p:nvSpPr>
        <p:spPr>
          <a:xfrm>
            <a:off x="1696402" y="179388"/>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err="1" smtClean="0">
                <a:solidFill>
                  <a:srgbClr val="FFFFFF"/>
                </a:solidFill>
                <a:latin typeface="+mj-lt"/>
              </a:rPr>
              <a:t>Zika</a:t>
            </a:r>
            <a:r>
              <a:rPr lang="en-US" sz="2800" b="1" dirty="0" smtClean="0">
                <a:solidFill>
                  <a:srgbClr val="FFFFFF"/>
                </a:solidFill>
                <a:latin typeface="+mj-lt"/>
              </a:rPr>
              <a:t>-Associated Birth </a:t>
            </a:r>
            <a:r>
              <a:rPr lang="en-US" sz="2800" b="1" dirty="0">
                <a:solidFill>
                  <a:srgbClr val="FFFFFF"/>
                </a:solidFill>
                <a:latin typeface="+mj-lt"/>
              </a:rPr>
              <a:t>Defects </a:t>
            </a:r>
            <a:endParaRPr lang="en-US" sz="2800" b="1" dirty="0" smtClean="0">
              <a:solidFill>
                <a:srgbClr val="FFFFFF"/>
              </a:solidFill>
              <a:latin typeface="+mj-lt"/>
            </a:endParaRPr>
          </a:p>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smtClean="0">
                <a:solidFill>
                  <a:srgbClr val="FFFFFF"/>
                </a:solidFill>
                <a:latin typeface="+mj-lt"/>
              </a:rPr>
              <a:t>in </a:t>
            </a:r>
            <a:r>
              <a:rPr lang="en-US" sz="2800" b="1" dirty="0">
                <a:solidFill>
                  <a:srgbClr val="FFFFFF"/>
                </a:solidFill>
                <a:latin typeface="+mj-lt"/>
              </a:rPr>
              <a:t>15 of 219 Pregnancy Outcomes</a:t>
            </a:r>
            <a:endParaRPr lang="en-US" sz="2800" b="1" dirty="0">
              <a:solidFill>
                <a:srgbClr val="FFFFFF"/>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1461417022"/>
              </p:ext>
            </p:extLst>
          </p:nvPr>
        </p:nvGraphicFramePr>
        <p:xfrm>
          <a:off x="1200348" y="1230148"/>
          <a:ext cx="7784116" cy="5310119"/>
        </p:xfrm>
        <a:graphic>
          <a:graphicData uri="http://schemas.openxmlformats.org/drawingml/2006/table">
            <a:tbl>
              <a:tblPr/>
              <a:tblGrid>
                <a:gridCol w="474377">
                  <a:extLst>
                    <a:ext uri="{9D8B030D-6E8A-4147-A177-3AD203B41FA5}">
                      <a16:colId xmlns="" xmlns:a16="http://schemas.microsoft.com/office/drawing/2014/main" xmlns:a14="http://schemas.microsoft.com/office/drawing/2010/main" xmlns:mc="http://schemas.openxmlformats.org/markup-compatibility/2006" val="20000"/>
                    </a:ext>
                  </a:extLst>
                </a:gridCol>
                <a:gridCol w="1444697">
                  <a:extLst>
                    <a:ext uri="{9D8B030D-6E8A-4147-A177-3AD203B41FA5}">
                      <a16:colId xmlns="" xmlns:a16="http://schemas.microsoft.com/office/drawing/2014/main" xmlns:a14="http://schemas.microsoft.com/office/drawing/2010/main" xmlns:mc="http://schemas.openxmlformats.org/markup-compatibility/2006" val="20002"/>
                    </a:ext>
                  </a:extLst>
                </a:gridCol>
                <a:gridCol w="1690119">
                  <a:extLst>
                    <a:ext uri="{9D8B030D-6E8A-4147-A177-3AD203B41FA5}">
                      <a16:colId xmlns="" xmlns:a16="http://schemas.microsoft.com/office/drawing/2014/main" xmlns:a14="http://schemas.microsoft.com/office/drawing/2010/main" xmlns:mc="http://schemas.openxmlformats.org/markup-compatibility/2006" val="20003"/>
                    </a:ext>
                  </a:extLst>
                </a:gridCol>
                <a:gridCol w="2484394">
                  <a:extLst>
                    <a:ext uri="{9D8B030D-6E8A-4147-A177-3AD203B41FA5}">
                      <a16:colId xmlns="" xmlns:a16="http://schemas.microsoft.com/office/drawing/2014/main" xmlns:a14="http://schemas.microsoft.com/office/drawing/2010/main" xmlns:mc="http://schemas.openxmlformats.org/markup-compatibility/2006" val="997952374"/>
                    </a:ext>
                  </a:extLst>
                </a:gridCol>
                <a:gridCol w="1690529">
                  <a:extLst>
                    <a:ext uri="{9D8B030D-6E8A-4147-A177-3AD203B41FA5}">
                      <a16:colId xmlns="" xmlns:a16="http://schemas.microsoft.com/office/drawing/2014/main" xmlns:a14="http://schemas.microsoft.com/office/drawing/2010/main" xmlns:mc="http://schemas.openxmlformats.org/markup-compatibility/2006" val="3770505436"/>
                    </a:ext>
                  </a:extLst>
                </a:gridCol>
              </a:tblGrid>
              <a:tr h="375308">
                <a:tc>
                  <a:txBody>
                    <a:bodyPr/>
                    <a:lstStyle/>
                    <a:p>
                      <a:pPr algn="ctr" fontAlgn="ctr"/>
                      <a:endParaRPr lang="en-US" sz="1400" b="1"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Microcephaly</a:t>
                      </a: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 Brain Abnormalities</a:t>
                      </a: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a:t>
                      </a:r>
                      <a:r>
                        <a:rPr lang="en-US" sz="1400" b="1" i="0" u="none" strike="noStrike" baseline="0" dirty="0">
                          <a:solidFill>
                            <a:srgbClr val="080808"/>
                          </a:solidFill>
                          <a:effectLst/>
                          <a:latin typeface="Verdana" panose="020B0604030504040204" pitchFamily="34" charset="0"/>
                        </a:rPr>
                        <a:t> </a:t>
                      </a:r>
                      <a:r>
                        <a:rPr lang="en-US" sz="1400" b="1" i="0" u="none" strike="noStrike" baseline="0" dirty="0" err="1" smtClean="0">
                          <a:solidFill>
                            <a:srgbClr val="080808"/>
                          </a:solidFill>
                          <a:effectLst/>
                          <a:latin typeface="Verdana" panose="020B0604030504040204" pitchFamily="34" charset="0"/>
                        </a:rPr>
                        <a:t>Zika</a:t>
                      </a:r>
                      <a:r>
                        <a:rPr lang="en-US" sz="1400" b="1" i="0" u="none" strike="noStrike" baseline="0" dirty="0" smtClean="0">
                          <a:solidFill>
                            <a:srgbClr val="080808"/>
                          </a:solidFill>
                          <a:effectLst/>
                          <a:latin typeface="Verdana" panose="020B0604030504040204" pitchFamily="34" charset="0"/>
                        </a:rPr>
                        <a:t>-Associated </a:t>
                      </a:r>
                      <a:r>
                        <a:rPr lang="en-US" sz="1400" b="1" i="0" u="none" strike="noStrike" baseline="0" dirty="0">
                          <a:solidFill>
                            <a:srgbClr val="080808"/>
                          </a:solidFill>
                          <a:effectLst/>
                          <a:latin typeface="Verdana" panose="020B0604030504040204" pitchFamily="34" charset="0"/>
                        </a:rPr>
                        <a:t>Birth Defects</a:t>
                      </a:r>
                      <a:endParaRPr lang="en-US" sz="1400" b="1" i="0" u="none" strike="noStrike" dirty="0">
                        <a:solidFill>
                          <a:srgbClr val="080808"/>
                        </a:solidFill>
                        <a:effectLst/>
                        <a:latin typeface="Verdana" panose="020B0604030504040204" pitchFamily="34" charset="0"/>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Testing Status</a:t>
                      </a: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xmlns:a14="http://schemas.microsoft.com/office/drawing/2010/main" xmlns:mc="http://schemas.openxmlformats.org/markup-compatibility/2006" val="10001"/>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10003"/>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w="12700" cap="flat" cmpd="sng" algn="ctr">
                      <a:solidFill>
                        <a:schemeClr val="tx1"/>
                      </a:solidFill>
                      <a:prstDash val="solid"/>
                      <a:round/>
                      <a:headEnd type="none" w="med" len="med"/>
                      <a:tailEnd type="none" w="med" len="med"/>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10005"/>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w="12700" cap="flat" cmpd="sng" algn="ctr">
                      <a:solidFill>
                        <a:schemeClr val="tx1"/>
                      </a:solidFill>
                      <a:prstDash val="solid"/>
                      <a:round/>
                      <a:headEnd type="none" w="med" len="med"/>
                      <a:tailEnd type="none" w="med" len="med"/>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1780343520"/>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p>
                  </a:txBody>
                  <a:tcPr marL="4574" marR="4574" marT="4574"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3970896683"/>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6</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smtClean="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1454312866"/>
                  </a:ext>
                </a:extLst>
              </a:tr>
              <a:tr h="310036">
                <a:tc>
                  <a:txBody>
                    <a:bodyPr/>
                    <a:lstStyle/>
                    <a:p>
                      <a:pPr algn="ctr" fontAlgn="ctr"/>
                      <a:r>
                        <a:rPr lang="en-US" sz="1400" b="0" i="0" u="none" strike="noStrike" dirty="0" smtClean="0">
                          <a:solidFill>
                            <a:srgbClr val="080808"/>
                          </a:solidFill>
                          <a:effectLst/>
                          <a:latin typeface="Verdana" panose="020B0604030504040204" pitchFamily="34" charset="0"/>
                        </a:rPr>
                        <a:t>7</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99614">
                <a:tc>
                  <a:txBody>
                    <a:bodyPr/>
                    <a:lstStyle/>
                    <a:p>
                      <a:pPr algn="ctr" fontAlgn="ctr"/>
                      <a:r>
                        <a:rPr lang="en-US" sz="1400" b="0" i="0" u="none" strike="noStrike" dirty="0" smtClean="0">
                          <a:solidFill>
                            <a:srgbClr val="080808"/>
                          </a:solidFill>
                          <a:effectLst/>
                          <a:latin typeface="Verdana" panose="020B0604030504040204" pitchFamily="34" charset="0"/>
                        </a:rPr>
                        <a:t>8</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17953">
                <a:tc>
                  <a:txBody>
                    <a:bodyPr/>
                    <a:lstStyle/>
                    <a:p>
                      <a:pPr algn="ctr" fontAlgn="ctr"/>
                      <a:r>
                        <a:rPr lang="en-US" sz="1400" b="0" i="0" u="none" strike="noStrike" dirty="0" smtClean="0">
                          <a:solidFill>
                            <a:srgbClr val="080808"/>
                          </a:solidFill>
                          <a:effectLst/>
                          <a:latin typeface="Verdana" panose="020B0604030504040204" pitchFamily="34" charset="0"/>
                        </a:rPr>
                        <a:t>9</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34229">
                <a:tc>
                  <a:txBody>
                    <a:bodyPr/>
                    <a:lstStyle/>
                    <a:p>
                      <a:pPr algn="ctr" fontAlgn="ctr"/>
                      <a:r>
                        <a:rPr lang="en-US" sz="1400" b="0" i="0" u="none" strike="noStrike" dirty="0" smtClean="0">
                          <a:solidFill>
                            <a:srgbClr val="080808"/>
                          </a:solidFill>
                          <a:effectLst/>
                          <a:latin typeface="Verdana" panose="020B0604030504040204" pitchFamily="34" charset="0"/>
                        </a:rPr>
                        <a:t>10</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445791768"/>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1703882099"/>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13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14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15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73635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16</a:t>
            </a:fld>
            <a:endParaRPr lang="en-US"/>
          </a:p>
        </p:txBody>
      </p:sp>
      <p:sp>
        <p:nvSpPr>
          <p:cNvPr id="13" name="Content Placeholder 6"/>
          <p:cNvSpPr txBox="1">
            <a:spLocks/>
          </p:cNvSpPr>
          <p:nvPr/>
        </p:nvSpPr>
        <p:spPr>
          <a:xfrm>
            <a:off x="1696402" y="179388"/>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err="1" smtClean="0">
                <a:solidFill>
                  <a:srgbClr val="FFFFFF"/>
                </a:solidFill>
                <a:latin typeface="+mj-lt"/>
              </a:rPr>
              <a:t>Zika</a:t>
            </a:r>
            <a:r>
              <a:rPr lang="en-US" sz="2800" b="1" dirty="0" smtClean="0">
                <a:solidFill>
                  <a:srgbClr val="FFFFFF"/>
                </a:solidFill>
                <a:latin typeface="+mj-lt"/>
              </a:rPr>
              <a:t>-Associated Birth </a:t>
            </a:r>
            <a:r>
              <a:rPr lang="en-US" sz="2800" b="1" dirty="0">
                <a:solidFill>
                  <a:srgbClr val="FFFFFF"/>
                </a:solidFill>
                <a:latin typeface="+mj-lt"/>
              </a:rPr>
              <a:t>Defects </a:t>
            </a:r>
            <a:endParaRPr lang="en-US" sz="2800" b="1" dirty="0" smtClean="0">
              <a:solidFill>
                <a:srgbClr val="FFFFFF"/>
              </a:solidFill>
              <a:latin typeface="+mj-lt"/>
            </a:endParaRPr>
          </a:p>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smtClean="0">
                <a:solidFill>
                  <a:srgbClr val="FFFFFF"/>
                </a:solidFill>
                <a:latin typeface="+mj-lt"/>
              </a:rPr>
              <a:t>in </a:t>
            </a:r>
            <a:r>
              <a:rPr lang="en-US" sz="2800" b="1" dirty="0">
                <a:solidFill>
                  <a:srgbClr val="FFFFFF"/>
                </a:solidFill>
                <a:latin typeface="+mj-lt"/>
              </a:rPr>
              <a:t>15 of 219 Pregnancy Outcomes</a:t>
            </a:r>
            <a:endParaRPr lang="en-US" sz="2800" b="1" dirty="0">
              <a:solidFill>
                <a:srgbClr val="FFFFFF"/>
              </a:solidFill>
              <a:latin typeface="+mj-lt"/>
            </a:endParaRPr>
          </a:p>
        </p:txBody>
      </p:sp>
      <mc:AlternateContent xmlns:mc="http://schemas.openxmlformats.org/markup-compatibility/2006">
        <mc:Choice xmlns:a14="http://schemas.microsoft.com/office/drawing/2010/main" Requires="a14">
          <p:graphicFrame>
            <p:nvGraphicFramePr>
              <p:cNvPr id="10" name="Table 9"/>
              <p:cNvGraphicFramePr>
                <a:graphicFrameLocks noGrp="1"/>
              </p:cNvGraphicFramePr>
              <p:nvPr>
                <p:extLst>
                  <p:ext uri="{D42A27DB-BD31-4B8C-83A1-F6EECF244321}">
                    <p14:modId xmlns:p14="http://schemas.microsoft.com/office/powerpoint/2010/main" val="2223980726"/>
                  </p:ext>
                </p:extLst>
              </p:nvPr>
            </p:nvGraphicFramePr>
            <p:xfrm>
              <a:off x="1200348" y="1230148"/>
              <a:ext cx="7784116" cy="5310119"/>
            </p:xfrm>
            <a:graphic>
              <a:graphicData uri="http://schemas.openxmlformats.org/drawingml/2006/table">
                <a:tbl>
                  <a:tblPr/>
                  <a:tblGrid>
                    <a:gridCol w="474377">
                      <a:extLst>
                        <a:ext uri="{9D8B030D-6E8A-4147-A177-3AD203B41FA5}">
                          <a16:colId xmlns="" xmlns:a16="http://schemas.microsoft.com/office/drawing/2014/main" val="20000"/>
                        </a:ext>
                      </a:extLst>
                    </a:gridCol>
                    <a:gridCol w="1444697">
                      <a:extLst>
                        <a:ext uri="{9D8B030D-6E8A-4147-A177-3AD203B41FA5}">
                          <a16:colId xmlns="" xmlns:a16="http://schemas.microsoft.com/office/drawing/2014/main" val="20002"/>
                        </a:ext>
                      </a:extLst>
                    </a:gridCol>
                    <a:gridCol w="1690119">
                      <a:extLst>
                        <a:ext uri="{9D8B030D-6E8A-4147-A177-3AD203B41FA5}">
                          <a16:colId xmlns="" xmlns:a16="http://schemas.microsoft.com/office/drawing/2014/main" val="20003"/>
                        </a:ext>
                      </a:extLst>
                    </a:gridCol>
                    <a:gridCol w="2484394">
                      <a:extLst>
                        <a:ext uri="{9D8B030D-6E8A-4147-A177-3AD203B41FA5}">
                          <a16:colId xmlns="" xmlns:a16="http://schemas.microsoft.com/office/drawing/2014/main" val="997952374"/>
                        </a:ext>
                      </a:extLst>
                    </a:gridCol>
                    <a:gridCol w="1690529">
                      <a:extLst>
                        <a:ext uri="{9D8B030D-6E8A-4147-A177-3AD203B41FA5}">
                          <a16:colId xmlns="" xmlns:a16="http://schemas.microsoft.com/office/drawing/2014/main" val="3770505436"/>
                        </a:ext>
                      </a:extLst>
                    </a:gridCol>
                  </a:tblGrid>
                  <a:tr h="375308">
                    <a:tc>
                      <a:txBody>
                        <a:bodyPr/>
                        <a:lstStyle/>
                        <a:p>
                          <a:pPr algn="ctr" fontAlgn="ctr"/>
                          <a:endParaRPr lang="en-US" sz="1400" b="1"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Microcephaly</a:t>
                          </a: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 Brain Abnormalities</a:t>
                          </a: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a:t>
                          </a:r>
                          <a:r>
                            <a:rPr lang="en-US" sz="1400" b="1" i="0" u="none" strike="noStrike" baseline="0" dirty="0">
                              <a:solidFill>
                                <a:srgbClr val="080808"/>
                              </a:solidFill>
                              <a:effectLst/>
                              <a:latin typeface="Verdana" panose="020B0604030504040204" pitchFamily="34" charset="0"/>
                            </a:rPr>
                            <a:t> </a:t>
                          </a:r>
                          <a:r>
                            <a:rPr lang="en-US" sz="1400" b="1" i="0" u="none" strike="noStrike" baseline="0" dirty="0" err="1" smtClean="0">
                              <a:solidFill>
                                <a:srgbClr val="080808"/>
                              </a:solidFill>
                              <a:effectLst/>
                              <a:latin typeface="Verdana" panose="020B0604030504040204" pitchFamily="34" charset="0"/>
                            </a:rPr>
                            <a:t>Zika</a:t>
                          </a:r>
                          <a:r>
                            <a:rPr lang="en-US" sz="1400" b="1" i="0" u="none" strike="noStrike" baseline="0" dirty="0" smtClean="0">
                              <a:solidFill>
                                <a:srgbClr val="080808"/>
                              </a:solidFill>
                              <a:effectLst/>
                              <a:latin typeface="Verdana" panose="020B0604030504040204" pitchFamily="34" charset="0"/>
                            </a:rPr>
                            <a:t>-Associated </a:t>
                          </a:r>
                          <a:r>
                            <a:rPr lang="en-US" sz="1400" b="1" i="0" u="none" strike="noStrike" baseline="0" dirty="0">
                              <a:solidFill>
                                <a:srgbClr val="080808"/>
                              </a:solidFill>
                              <a:effectLst/>
                              <a:latin typeface="Verdana" panose="020B0604030504040204" pitchFamily="34" charset="0"/>
                            </a:rPr>
                            <a:t>Birth Defects</a:t>
                          </a:r>
                          <a:endParaRPr lang="en-US" sz="1400" b="1" i="0" u="none" strike="noStrike" dirty="0">
                            <a:solidFill>
                              <a:srgbClr val="080808"/>
                            </a:solidFill>
                            <a:effectLst/>
                            <a:latin typeface="Verdana" panose="020B0604030504040204" pitchFamily="34" charset="0"/>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Testing Status</a:t>
                          </a: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1"/>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val="10003"/>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0005"/>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780343520"/>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100" i="1" kern="1200" smtClean="0">
                                    <a:solidFill>
                                      <a:srgbClr val="00B050"/>
                                    </a:solidFill>
                                    <a:latin typeface="Cambria Math" panose="02040503050406030204" pitchFamily="18" charset="0"/>
                                    <a:ea typeface="Cambria Math" panose="02040503050406030204" pitchFamily="18" charset="0"/>
                                    <a:cs typeface="+mn-cs"/>
                                  </a:rPr>
                                  <m:t>∅</m:t>
                                </m:r>
                              </m:oMath>
                            </m:oMathPara>
                          </a14:m>
                          <a:endParaRPr lang="en-US" sz="2100" kern="1200" dirty="0">
                            <a:solidFill>
                              <a:srgbClr val="00B050"/>
                            </a:solidFill>
                            <a:latin typeface="+mj-lt"/>
                            <a:ea typeface="+mn-ea"/>
                            <a:cs typeface="+mn-cs"/>
                          </a:endParaRP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val="3970896683"/>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6</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smtClean="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100" i="1" kern="1200" smtClean="0">
                                    <a:solidFill>
                                      <a:srgbClr val="00B050"/>
                                    </a:solidFill>
                                    <a:latin typeface="Cambria Math" panose="02040503050406030204" pitchFamily="18" charset="0"/>
                                    <a:ea typeface="Cambria Math" panose="02040503050406030204" pitchFamily="18" charset="0"/>
                                    <a:cs typeface="+mn-cs"/>
                                  </a:rPr>
                                  <m:t>∅</m:t>
                                </m:r>
                              </m:oMath>
                            </m:oMathPara>
                          </a14:m>
                          <a:endParaRPr lang="en-US" sz="2100" kern="1200" dirty="0">
                            <a:solidFill>
                              <a:srgbClr val="00B050"/>
                            </a:solidFill>
                            <a:latin typeface="+mj-lt"/>
                            <a:ea typeface="+mn-ea"/>
                            <a:cs typeface="+mn-cs"/>
                          </a:endParaRPr>
                        </a:p>
                      </a:txBody>
                      <a:tcPr marL="4574" marR="4574" marT="4574"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454312866"/>
                      </a:ext>
                    </a:extLst>
                  </a:tr>
                  <a:tr h="310036">
                    <a:tc>
                      <a:txBody>
                        <a:bodyPr/>
                        <a:lstStyle/>
                        <a:p>
                          <a:pPr algn="ctr" fontAlgn="ctr"/>
                          <a:r>
                            <a:rPr lang="en-US" sz="1400" b="0" i="0" u="none" strike="noStrike" dirty="0" smtClean="0">
                              <a:solidFill>
                                <a:srgbClr val="080808"/>
                              </a:solidFill>
                              <a:effectLst/>
                              <a:latin typeface="Verdana" panose="020B0604030504040204" pitchFamily="34" charset="0"/>
                            </a:rPr>
                            <a:t>7</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r>
                  <a:tr h="299614">
                    <a:tc>
                      <a:txBody>
                        <a:bodyPr/>
                        <a:lstStyle/>
                        <a:p>
                          <a:pPr algn="ctr" fontAlgn="ctr"/>
                          <a:r>
                            <a:rPr lang="en-US" sz="1400" b="0" i="0" u="none" strike="noStrike" dirty="0" smtClean="0">
                              <a:solidFill>
                                <a:srgbClr val="080808"/>
                              </a:solidFill>
                              <a:effectLst/>
                              <a:latin typeface="Verdana" panose="020B0604030504040204" pitchFamily="34" charset="0"/>
                            </a:rPr>
                            <a:t>8</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17953">
                    <a:tc>
                      <a:txBody>
                        <a:bodyPr/>
                        <a:lstStyle/>
                        <a:p>
                          <a:pPr algn="ctr" fontAlgn="ctr"/>
                          <a:r>
                            <a:rPr lang="en-US" sz="1400" b="0" i="0" u="none" strike="noStrike" dirty="0" smtClean="0">
                              <a:solidFill>
                                <a:srgbClr val="080808"/>
                              </a:solidFill>
                              <a:effectLst/>
                              <a:latin typeface="Verdana" panose="020B0604030504040204" pitchFamily="34" charset="0"/>
                            </a:rPr>
                            <a:t>9</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34229">
                    <a:tc>
                      <a:txBody>
                        <a:bodyPr/>
                        <a:lstStyle/>
                        <a:p>
                          <a:pPr algn="ctr" fontAlgn="ctr"/>
                          <a:r>
                            <a:rPr lang="en-US" sz="1400" b="0" i="0" u="none" strike="noStrike" dirty="0" smtClean="0">
                              <a:solidFill>
                                <a:srgbClr val="080808"/>
                              </a:solidFill>
                              <a:effectLst/>
                              <a:latin typeface="Verdana" panose="020B0604030504040204" pitchFamily="34" charset="0"/>
                            </a:rPr>
                            <a:t>10</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445791768"/>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703882099"/>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13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14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15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bl>
              </a:graphicData>
            </a:graphic>
          </p:graphicFrame>
        </mc:Choice>
        <mc:Fallback>
          <p:graphicFrame>
            <p:nvGraphicFramePr>
              <p:cNvPr id="10" name="Table 9"/>
              <p:cNvGraphicFramePr>
                <a:graphicFrameLocks noGrp="1"/>
              </p:cNvGraphicFramePr>
              <p:nvPr>
                <p:extLst>
                  <p:ext uri="{D42A27DB-BD31-4B8C-83A1-F6EECF244321}">
                    <p14:modId xmlns:p14="http://schemas.microsoft.com/office/powerpoint/2010/main" val="2223980726"/>
                  </p:ext>
                </p:extLst>
              </p:nvPr>
            </p:nvGraphicFramePr>
            <p:xfrm>
              <a:off x="1200348" y="1230148"/>
              <a:ext cx="7784116" cy="5310119"/>
            </p:xfrm>
            <a:graphic>
              <a:graphicData uri="http://schemas.openxmlformats.org/drawingml/2006/table">
                <a:tbl>
                  <a:tblPr/>
                  <a:tblGrid>
                    <a:gridCol w="474377">
                      <a:extLst>
                        <a:ext uri="{9D8B030D-6E8A-4147-A177-3AD203B41FA5}">
                          <a16:colId xmlns="" xmlns:a16="http://schemas.microsoft.com/office/drawing/2014/main" xmlns:a14="http://schemas.microsoft.com/office/drawing/2010/main" val="20000"/>
                        </a:ext>
                      </a:extLst>
                    </a:gridCol>
                    <a:gridCol w="1444697">
                      <a:extLst>
                        <a:ext uri="{9D8B030D-6E8A-4147-A177-3AD203B41FA5}">
                          <a16:colId xmlns="" xmlns:a16="http://schemas.microsoft.com/office/drawing/2014/main" xmlns:a14="http://schemas.microsoft.com/office/drawing/2010/main" val="20002"/>
                        </a:ext>
                      </a:extLst>
                    </a:gridCol>
                    <a:gridCol w="1690119">
                      <a:extLst>
                        <a:ext uri="{9D8B030D-6E8A-4147-A177-3AD203B41FA5}">
                          <a16:colId xmlns="" xmlns:a16="http://schemas.microsoft.com/office/drawing/2014/main" xmlns:a14="http://schemas.microsoft.com/office/drawing/2010/main" val="20003"/>
                        </a:ext>
                      </a:extLst>
                    </a:gridCol>
                    <a:gridCol w="2484394">
                      <a:extLst>
                        <a:ext uri="{9D8B030D-6E8A-4147-A177-3AD203B41FA5}">
                          <a16:colId xmlns="" xmlns:a16="http://schemas.microsoft.com/office/drawing/2014/main" xmlns:a14="http://schemas.microsoft.com/office/drawing/2010/main" val="997952374"/>
                        </a:ext>
                      </a:extLst>
                    </a:gridCol>
                    <a:gridCol w="1690529">
                      <a:extLst>
                        <a:ext uri="{9D8B030D-6E8A-4147-A177-3AD203B41FA5}">
                          <a16:colId xmlns="" xmlns:a16="http://schemas.microsoft.com/office/drawing/2014/main" xmlns:a14="http://schemas.microsoft.com/office/drawing/2010/main" val="3770505436"/>
                        </a:ext>
                      </a:extLst>
                    </a:gridCol>
                  </a:tblGrid>
                  <a:tr h="431294">
                    <a:tc>
                      <a:txBody>
                        <a:bodyPr/>
                        <a:lstStyle/>
                        <a:p>
                          <a:pPr algn="ctr" fontAlgn="ctr"/>
                          <a:endParaRPr lang="en-US" sz="1400" b="1"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Microcephaly</a:t>
                          </a: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 Brain Abnormalities</a:t>
                          </a: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a:t>
                          </a:r>
                          <a:r>
                            <a:rPr lang="en-US" sz="1400" b="1" i="0" u="none" strike="noStrike" baseline="0" dirty="0">
                              <a:solidFill>
                                <a:srgbClr val="080808"/>
                              </a:solidFill>
                              <a:effectLst/>
                              <a:latin typeface="Verdana" panose="020B0604030504040204" pitchFamily="34" charset="0"/>
                            </a:rPr>
                            <a:t> </a:t>
                          </a:r>
                          <a:r>
                            <a:rPr lang="en-US" sz="1400" b="1" i="0" u="none" strike="noStrike" baseline="0" dirty="0" err="1" smtClean="0">
                              <a:solidFill>
                                <a:srgbClr val="080808"/>
                              </a:solidFill>
                              <a:effectLst/>
                              <a:latin typeface="Verdana" panose="020B0604030504040204" pitchFamily="34" charset="0"/>
                            </a:rPr>
                            <a:t>Zika</a:t>
                          </a:r>
                          <a:r>
                            <a:rPr lang="en-US" sz="1400" b="1" i="0" u="none" strike="noStrike" baseline="0" dirty="0" smtClean="0">
                              <a:solidFill>
                                <a:srgbClr val="080808"/>
                              </a:solidFill>
                              <a:effectLst/>
                              <a:latin typeface="Verdana" panose="020B0604030504040204" pitchFamily="34" charset="0"/>
                            </a:rPr>
                            <a:t>-Associated </a:t>
                          </a:r>
                          <a:r>
                            <a:rPr lang="en-US" sz="1400" b="1" i="0" u="none" strike="noStrike" baseline="0" dirty="0">
                              <a:solidFill>
                                <a:srgbClr val="080808"/>
                              </a:solidFill>
                              <a:effectLst/>
                              <a:latin typeface="Verdana" panose="020B0604030504040204" pitchFamily="34" charset="0"/>
                            </a:rPr>
                            <a:t>Birth Defects</a:t>
                          </a:r>
                          <a:endParaRPr lang="en-US" sz="1400" b="1" i="0" u="none" strike="noStrike" dirty="0">
                            <a:solidFill>
                              <a:srgbClr val="080808"/>
                            </a:solidFill>
                            <a:effectLst/>
                            <a:latin typeface="Verdana" panose="020B0604030504040204" pitchFamily="34" charset="0"/>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Testing Status</a:t>
                          </a: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xmlns:a14="http://schemas.microsoft.com/office/drawing/2010/main" val="10001"/>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0003"/>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0005"/>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780343520"/>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endParaRPr lang="en-US"/>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blipFill rotWithShape="0">
                          <a:blip r:embed="rId3"/>
                          <a:stretch>
                            <a:fillRect l="-360072" t="-550943" r="-719" b="-1026415"/>
                          </a:stretch>
                        </a:blipFill>
                      </a:tcPr>
                    </a:tc>
                    <a:extLst>
                      <a:ext uri="{0D108BD9-81ED-4DB2-BD59-A6C34878D82A}">
                        <a16:rowId xmlns="" xmlns:a16="http://schemas.microsoft.com/office/drawing/2014/main" xmlns:a14="http://schemas.microsoft.com/office/drawing/2010/main" val="3970896683"/>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6</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smtClean="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marL="4574" marR="4574" marT="4574"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blipFill rotWithShape="0">
                          <a:blip r:embed="rId3"/>
                          <a:stretch>
                            <a:fillRect l="-360072" t="-638889" r="-719" b="-907407"/>
                          </a:stretch>
                        </a:blipFill>
                      </a:tcPr>
                    </a:tc>
                    <a:extLst>
                      <a:ext uri="{0D108BD9-81ED-4DB2-BD59-A6C34878D82A}">
                        <a16:rowId xmlns="" xmlns:a16="http://schemas.microsoft.com/office/drawing/2014/main" xmlns:a14="http://schemas.microsoft.com/office/drawing/2010/main" val="1454312866"/>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7</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8</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9</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34229">
                    <a:tc>
                      <a:txBody>
                        <a:bodyPr/>
                        <a:lstStyle/>
                        <a:p>
                          <a:pPr algn="ctr" fontAlgn="ctr"/>
                          <a:r>
                            <a:rPr lang="en-US" sz="1400" b="0" i="0" u="none" strike="noStrike" dirty="0" smtClean="0">
                              <a:solidFill>
                                <a:srgbClr val="080808"/>
                              </a:solidFill>
                              <a:effectLst/>
                              <a:latin typeface="Verdana" panose="020B0604030504040204" pitchFamily="34" charset="0"/>
                            </a:rPr>
                            <a:t>10</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445791768"/>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11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703882099"/>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12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13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14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15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bl>
              </a:graphicData>
            </a:graphic>
          </p:graphicFrame>
        </mc:Fallback>
      </mc:AlternateContent>
    </p:spTree>
    <p:extLst>
      <p:ext uri="{BB962C8B-B14F-4D97-AF65-F5344CB8AC3E}">
        <p14:creationId xmlns:p14="http://schemas.microsoft.com/office/powerpoint/2010/main" val="1671195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17</a:t>
            </a:fld>
            <a:endParaRPr lang="en-US"/>
          </a:p>
        </p:txBody>
      </p:sp>
      <p:sp>
        <p:nvSpPr>
          <p:cNvPr id="13" name="Content Placeholder 6"/>
          <p:cNvSpPr txBox="1">
            <a:spLocks/>
          </p:cNvSpPr>
          <p:nvPr/>
        </p:nvSpPr>
        <p:spPr>
          <a:xfrm>
            <a:off x="1696402" y="179388"/>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err="1" smtClean="0">
                <a:solidFill>
                  <a:srgbClr val="FFFFFF"/>
                </a:solidFill>
                <a:latin typeface="+mj-lt"/>
              </a:rPr>
              <a:t>Zika</a:t>
            </a:r>
            <a:r>
              <a:rPr lang="en-US" sz="2800" b="1" dirty="0" smtClean="0">
                <a:solidFill>
                  <a:srgbClr val="FFFFFF"/>
                </a:solidFill>
                <a:latin typeface="+mj-lt"/>
              </a:rPr>
              <a:t>-Associated Birth </a:t>
            </a:r>
            <a:r>
              <a:rPr lang="en-US" sz="2800" b="1" dirty="0">
                <a:solidFill>
                  <a:srgbClr val="FFFFFF"/>
                </a:solidFill>
                <a:latin typeface="+mj-lt"/>
              </a:rPr>
              <a:t>Defects </a:t>
            </a:r>
            <a:endParaRPr lang="en-US" sz="2800" b="1" dirty="0" smtClean="0">
              <a:solidFill>
                <a:srgbClr val="FFFFFF"/>
              </a:solidFill>
              <a:latin typeface="+mj-lt"/>
            </a:endParaRPr>
          </a:p>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smtClean="0">
                <a:solidFill>
                  <a:srgbClr val="FFFFFF"/>
                </a:solidFill>
                <a:latin typeface="+mj-lt"/>
              </a:rPr>
              <a:t>in </a:t>
            </a:r>
            <a:r>
              <a:rPr lang="en-US" sz="2800" b="1" dirty="0">
                <a:solidFill>
                  <a:srgbClr val="FFFFFF"/>
                </a:solidFill>
                <a:latin typeface="+mj-lt"/>
              </a:rPr>
              <a:t>15 of 219 Pregnancy Outcomes</a:t>
            </a:r>
            <a:endParaRPr lang="en-US" sz="2800" b="1" dirty="0">
              <a:solidFill>
                <a:srgbClr val="FFFFFF"/>
              </a:solidFill>
              <a:latin typeface="+mj-lt"/>
            </a:endParaRPr>
          </a:p>
        </p:txBody>
      </p:sp>
      <mc:AlternateContent xmlns:mc="http://schemas.openxmlformats.org/markup-compatibility/2006">
        <mc:Choice xmlns:a14="http://schemas.microsoft.com/office/drawing/2010/main" Requires="a14">
          <p:graphicFrame>
            <p:nvGraphicFramePr>
              <p:cNvPr id="10" name="Table 9"/>
              <p:cNvGraphicFramePr>
                <a:graphicFrameLocks noGrp="1"/>
              </p:cNvGraphicFramePr>
              <p:nvPr>
                <p:extLst>
                  <p:ext uri="{D42A27DB-BD31-4B8C-83A1-F6EECF244321}">
                    <p14:modId xmlns:p14="http://schemas.microsoft.com/office/powerpoint/2010/main" val="3042291600"/>
                  </p:ext>
                </p:extLst>
              </p:nvPr>
            </p:nvGraphicFramePr>
            <p:xfrm>
              <a:off x="1200348" y="1230148"/>
              <a:ext cx="7784116" cy="5310119"/>
            </p:xfrm>
            <a:graphic>
              <a:graphicData uri="http://schemas.openxmlformats.org/drawingml/2006/table">
                <a:tbl>
                  <a:tblPr/>
                  <a:tblGrid>
                    <a:gridCol w="474377">
                      <a:extLst>
                        <a:ext uri="{9D8B030D-6E8A-4147-A177-3AD203B41FA5}">
                          <a16:colId xmlns="" xmlns:a16="http://schemas.microsoft.com/office/drawing/2014/main" val="20000"/>
                        </a:ext>
                      </a:extLst>
                    </a:gridCol>
                    <a:gridCol w="1444697">
                      <a:extLst>
                        <a:ext uri="{9D8B030D-6E8A-4147-A177-3AD203B41FA5}">
                          <a16:colId xmlns="" xmlns:a16="http://schemas.microsoft.com/office/drawing/2014/main" val="20002"/>
                        </a:ext>
                      </a:extLst>
                    </a:gridCol>
                    <a:gridCol w="1690119">
                      <a:extLst>
                        <a:ext uri="{9D8B030D-6E8A-4147-A177-3AD203B41FA5}">
                          <a16:colId xmlns="" xmlns:a16="http://schemas.microsoft.com/office/drawing/2014/main" val="20003"/>
                        </a:ext>
                      </a:extLst>
                    </a:gridCol>
                    <a:gridCol w="2484394">
                      <a:extLst>
                        <a:ext uri="{9D8B030D-6E8A-4147-A177-3AD203B41FA5}">
                          <a16:colId xmlns="" xmlns:a16="http://schemas.microsoft.com/office/drawing/2014/main" val="997952374"/>
                        </a:ext>
                      </a:extLst>
                    </a:gridCol>
                    <a:gridCol w="1690529">
                      <a:extLst>
                        <a:ext uri="{9D8B030D-6E8A-4147-A177-3AD203B41FA5}">
                          <a16:colId xmlns="" xmlns:a16="http://schemas.microsoft.com/office/drawing/2014/main" val="3770505436"/>
                        </a:ext>
                      </a:extLst>
                    </a:gridCol>
                  </a:tblGrid>
                  <a:tr h="375308">
                    <a:tc>
                      <a:txBody>
                        <a:bodyPr/>
                        <a:lstStyle/>
                        <a:p>
                          <a:pPr algn="ctr" fontAlgn="ctr"/>
                          <a:endParaRPr lang="en-US" sz="1400" b="1"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Microcephaly</a:t>
                          </a: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 Brain Abnormalities</a:t>
                          </a: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a:t>
                          </a:r>
                          <a:r>
                            <a:rPr lang="en-US" sz="1400" b="1" i="0" u="none" strike="noStrike" baseline="0" dirty="0">
                              <a:solidFill>
                                <a:srgbClr val="080808"/>
                              </a:solidFill>
                              <a:effectLst/>
                              <a:latin typeface="Verdana" panose="020B0604030504040204" pitchFamily="34" charset="0"/>
                            </a:rPr>
                            <a:t> </a:t>
                          </a:r>
                          <a:r>
                            <a:rPr lang="en-US" sz="1400" b="1" i="0" u="none" strike="noStrike" baseline="0" dirty="0" err="1" smtClean="0">
                              <a:solidFill>
                                <a:srgbClr val="080808"/>
                              </a:solidFill>
                              <a:effectLst/>
                              <a:latin typeface="Verdana" panose="020B0604030504040204" pitchFamily="34" charset="0"/>
                            </a:rPr>
                            <a:t>Zika</a:t>
                          </a:r>
                          <a:r>
                            <a:rPr lang="en-US" sz="1400" b="1" i="0" u="none" strike="noStrike" baseline="0" dirty="0" smtClean="0">
                              <a:solidFill>
                                <a:srgbClr val="080808"/>
                              </a:solidFill>
                              <a:effectLst/>
                              <a:latin typeface="Verdana" panose="020B0604030504040204" pitchFamily="34" charset="0"/>
                            </a:rPr>
                            <a:t>-Associated </a:t>
                          </a:r>
                          <a:r>
                            <a:rPr lang="en-US" sz="1400" b="1" i="0" u="none" strike="noStrike" baseline="0" dirty="0">
                              <a:solidFill>
                                <a:srgbClr val="080808"/>
                              </a:solidFill>
                              <a:effectLst/>
                              <a:latin typeface="Verdana" panose="020B0604030504040204" pitchFamily="34" charset="0"/>
                            </a:rPr>
                            <a:t>Birth Defects</a:t>
                          </a:r>
                          <a:endParaRPr lang="en-US" sz="1400" b="1" i="0" u="none" strike="noStrike" dirty="0">
                            <a:solidFill>
                              <a:srgbClr val="080808"/>
                            </a:solidFill>
                            <a:effectLst/>
                            <a:latin typeface="Verdana" panose="020B0604030504040204" pitchFamily="34" charset="0"/>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Testing Status</a:t>
                          </a: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1"/>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val="10003"/>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0005"/>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780343520"/>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100" i="1" kern="1200" smtClean="0">
                                    <a:solidFill>
                                      <a:srgbClr val="00B050"/>
                                    </a:solidFill>
                                    <a:latin typeface="Cambria Math" panose="02040503050406030204" pitchFamily="18" charset="0"/>
                                    <a:ea typeface="Cambria Math" panose="02040503050406030204" pitchFamily="18" charset="0"/>
                                    <a:cs typeface="+mn-cs"/>
                                  </a:rPr>
                                  <m:t>∅</m:t>
                                </m:r>
                              </m:oMath>
                            </m:oMathPara>
                          </a14:m>
                          <a:endParaRPr lang="en-US" sz="2100" kern="1200" dirty="0">
                            <a:solidFill>
                              <a:srgbClr val="00B050"/>
                            </a:solidFill>
                            <a:latin typeface="+mj-lt"/>
                            <a:ea typeface="+mn-ea"/>
                            <a:cs typeface="+mn-cs"/>
                          </a:endParaRP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val="3970896683"/>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6</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smtClean="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100" i="1" kern="1200" smtClean="0">
                                    <a:solidFill>
                                      <a:srgbClr val="00B050"/>
                                    </a:solidFill>
                                    <a:latin typeface="Cambria Math" panose="02040503050406030204" pitchFamily="18" charset="0"/>
                                    <a:ea typeface="Cambria Math" panose="02040503050406030204" pitchFamily="18" charset="0"/>
                                    <a:cs typeface="+mn-cs"/>
                                  </a:rPr>
                                  <m:t>∅</m:t>
                                </m:r>
                              </m:oMath>
                            </m:oMathPara>
                          </a14:m>
                          <a:endParaRPr lang="en-US" sz="2100" kern="1200" dirty="0">
                            <a:solidFill>
                              <a:srgbClr val="00B050"/>
                            </a:solidFill>
                            <a:latin typeface="+mj-lt"/>
                            <a:ea typeface="+mn-ea"/>
                            <a:cs typeface="+mn-cs"/>
                          </a:endParaRPr>
                        </a:p>
                      </a:txBody>
                      <a:tcPr marL="4574" marR="4574" marT="4574"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454312866"/>
                      </a:ext>
                    </a:extLst>
                  </a:tr>
                  <a:tr h="310036">
                    <a:tc>
                      <a:txBody>
                        <a:bodyPr/>
                        <a:lstStyle/>
                        <a:p>
                          <a:pPr algn="ctr" fontAlgn="ctr"/>
                          <a:r>
                            <a:rPr lang="en-US" sz="1400" b="0" i="0" u="none" strike="noStrike" dirty="0" smtClean="0">
                              <a:solidFill>
                                <a:srgbClr val="080808"/>
                              </a:solidFill>
                              <a:effectLst/>
                              <a:latin typeface="Verdana" panose="020B0604030504040204" pitchFamily="34" charset="0"/>
                            </a:rPr>
                            <a:t>7</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j-lt"/>
                              <a:ea typeface="+mn-ea"/>
                              <a:cs typeface="+mn-cs"/>
                            </a:rPr>
                            <a:t>-</a:t>
                          </a: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r>
                  <a:tr h="299614">
                    <a:tc>
                      <a:txBody>
                        <a:bodyPr/>
                        <a:lstStyle/>
                        <a:p>
                          <a:pPr algn="ctr" fontAlgn="ctr"/>
                          <a:r>
                            <a:rPr lang="en-US" sz="1400" b="0" i="0" u="none" strike="noStrike" dirty="0" smtClean="0">
                              <a:solidFill>
                                <a:srgbClr val="080808"/>
                              </a:solidFill>
                              <a:effectLst/>
                              <a:latin typeface="Verdana" panose="020B0604030504040204" pitchFamily="34" charset="0"/>
                            </a:rPr>
                            <a:t>8</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tr>
                  <a:tr h="317953">
                    <a:tc>
                      <a:txBody>
                        <a:bodyPr/>
                        <a:lstStyle/>
                        <a:p>
                          <a:pPr algn="ctr" fontAlgn="ctr"/>
                          <a:r>
                            <a:rPr lang="en-US" sz="1400" b="0" i="0" u="none" strike="noStrike" dirty="0" smtClean="0">
                              <a:solidFill>
                                <a:srgbClr val="080808"/>
                              </a:solidFill>
                              <a:effectLst/>
                              <a:latin typeface="Verdana" panose="020B0604030504040204" pitchFamily="34" charset="0"/>
                            </a:rPr>
                            <a:t>9</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j-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tr>
                  <a:tr h="334229">
                    <a:tc>
                      <a:txBody>
                        <a:bodyPr/>
                        <a:lstStyle/>
                        <a:p>
                          <a:pPr algn="ctr" fontAlgn="ctr"/>
                          <a:r>
                            <a:rPr lang="en-US" sz="1400" b="0" i="0" u="none" strike="noStrike" dirty="0" smtClean="0">
                              <a:solidFill>
                                <a:srgbClr val="080808"/>
                              </a:solidFill>
                              <a:effectLst/>
                              <a:latin typeface="Verdana" panose="020B0604030504040204" pitchFamily="34" charset="0"/>
                            </a:rPr>
                            <a:t>10</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j-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445791768"/>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703882099"/>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13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14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15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bl>
              </a:graphicData>
            </a:graphic>
          </p:graphicFrame>
        </mc:Choice>
        <mc:Fallback>
          <p:graphicFrame>
            <p:nvGraphicFramePr>
              <p:cNvPr id="10" name="Table 9"/>
              <p:cNvGraphicFramePr>
                <a:graphicFrameLocks noGrp="1"/>
              </p:cNvGraphicFramePr>
              <p:nvPr>
                <p:extLst>
                  <p:ext uri="{D42A27DB-BD31-4B8C-83A1-F6EECF244321}">
                    <p14:modId xmlns:p14="http://schemas.microsoft.com/office/powerpoint/2010/main" val="3042291600"/>
                  </p:ext>
                </p:extLst>
              </p:nvPr>
            </p:nvGraphicFramePr>
            <p:xfrm>
              <a:off x="1200348" y="1230148"/>
              <a:ext cx="7784116" cy="5310119"/>
            </p:xfrm>
            <a:graphic>
              <a:graphicData uri="http://schemas.openxmlformats.org/drawingml/2006/table">
                <a:tbl>
                  <a:tblPr/>
                  <a:tblGrid>
                    <a:gridCol w="474377">
                      <a:extLst>
                        <a:ext uri="{9D8B030D-6E8A-4147-A177-3AD203B41FA5}">
                          <a16:colId xmlns="" xmlns:a16="http://schemas.microsoft.com/office/drawing/2014/main" xmlns:a14="http://schemas.microsoft.com/office/drawing/2010/main" val="20000"/>
                        </a:ext>
                      </a:extLst>
                    </a:gridCol>
                    <a:gridCol w="1444697">
                      <a:extLst>
                        <a:ext uri="{9D8B030D-6E8A-4147-A177-3AD203B41FA5}">
                          <a16:colId xmlns="" xmlns:a16="http://schemas.microsoft.com/office/drawing/2014/main" xmlns:a14="http://schemas.microsoft.com/office/drawing/2010/main" val="20002"/>
                        </a:ext>
                      </a:extLst>
                    </a:gridCol>
                    <a:gridCol w="1690119">
                      <a:extLst>
                        <a:ext uri="{9D8B030D-6E8A-4147-A177-3AD203B41FA5}">
                          <a16:colId xmlns="" xmlns:a16="http://schemas.microsoft.com/office/drawing/2014/main" xmlns:a14="http://schemas.microsoft.com/office/drawing/2010/main" val="20003"/>
                        </a:ext>
                      </a:extLst>
                    </a:gridCol>
                    <a:gridCol w="2484394">
                      <a:extLst>
                        <a:ext uri="{9D8B030D-6E8A-4147-A177-3AD203B41FA5}">
                          <a16:colId xmlns="" xmlns:a16="http://schemas.microsoft.com/office/drawing/2014/main" xmlns:a14="http://schemas.microsoft.com/office/drawing/2010/main" val="997952374"/>
                        </a:ext>
                      </a:extLst>
                    </a:gridCol>
                    <a:gridCol w="1690529">
                      <a:extLst>
                        <a:ext uri="{9D8B030D-6E8A-4147-A177-3AD203B41FA5}">
                          <a16:colId xmlns="" xmlns:a16="http://schemas.microsoft.com/office/drawing/2014/main" xmlns:a14="http://schemas.microsoft.com/office/drawing/2010/main" val="3770505436"/>
                        </a:ext>
                      </a:extLst>
                    </a:gridCol>
                  </a:tblGrid>
                  <a:tr h="431294">
                    <a:tc>
                      <a:txBody>
                        <a:bodyPr/>
                        <a:lstStyle/>
                        <a:p>
                          <a:pPr algn="ctr" fontAlgn="ctr"/>
                          <a:endParaRPr lang="en-US" sz="1400" b="1"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Microcephaly</a:t>
                          </a: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 Brain Abnormalities</a:t>
                          </a: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a:t>
                          </a:r>
                          <a:r>
                            <a:rPr lang="en-US" sz="1400" b="1" i="0" u="none" strike="noStrike" baseline="0" dirty="0">
                              <a:solidFill>
                                <a:srgbClr val="080808"/>
                              </a:solidFill>
                              <a:effectLst/>
                              <a:latin typeface="Verdana" panose="020B0604030504040204" pitchFamily="34" charset="0"/>
                            </a:rPr>
                            <a:t> </a:t>
                          </a:r>
                          <a:r>
                            <a:rPr lang="en-US" sz="1400" b="1" i="0" u="none" strike="noStrike" baseline="0" dirty="0" err="1" smtClean="0">
                              <a:solidFill>
                                <a:srgbClr val="080808"/>
                              </a:solidFill>
                              <a:effectLst/>
                              <a:latin typeface="Verdana" panose="020B0604030504040204" pitchFamily="34" charset="0"/>
                            </a:rPr>
                            <a:t>Zika</a:t>
                          </a:r>
                          <a:r>
                            <a:rPr lang="en-US" sz="1400" b="1" i="0" u="none" strike="noStrike" baseline="0" dirty="0" smtClean="0">
                              <a:solidFill>
                                <a:srgbClr val="080808"/>
                              </a:solidFill>
                              <a:effectLst/>
                              <a:latin typeface="Verdana" panose="020B0604030504040204" pitchFamily="34" charset="0"/>
                            </a:rPr>
                            <a:t>-Associated </a:t>
                          </a:r>
                          <a:r>
                            <a:rPr lang="en-US" sz="1400" b="1" i="0" u="none" strike="noStrike" baseline="0" dirty="0">
                              <a:solidFill>
                                <a:srgbClr val="080808"/>
                              </a:solidFill>
                              <a:effectLst/>
                              <a:latin typeface="Verdana" panose="020B0604030504040204" pitchFamily="34" charset="0"/>
                            </a:rPr>
                            <a:t>Birth Defects</a:t>
                          </a:r>
                          <a:endParaRPr lang="en-US" sz="1400" b="1" i="0" u="none" strike="noStrike" dirty="0">
                            <a:solidFill>
                              <a:srgbClr val="080808"/>
                            </a:solidFill>
                            <a:effectLst/>
                            <a:latin typeface="Verdana" panose="020B0604030504040204" pitchFamily="34" charset="0"/>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Testing Status</a:t>
                          </a: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xmlns:a14="http://schemas.microsoft.com/office/drawing/2010/main" val="10001"/>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0003"/>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0005"/>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780343520"/>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endParaRPr lang="en-US"/>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blipFill rotWithShape="0">
                          <a:blip r:embed="rId3"/>
                          <a:stretch>
                            <a:fillRect l="-360072" t="-550943" r="-719" b="-1060377"/>
                          </a:stretch>
                        </a:blipFill>
                      </a:tcPr>
                    </a:tc>
                    <a:extLst>
                      <a:ext uri="{0D108BD9-81ED-4DB2-BD59-A6C34878D82A}">
                        <a16:rowId xmlns="" xmlns:a16="http://schemas.microsoft.com/office/drawing/2014/main" xmlns:a14="http://schemas.microsoft.com/office/drawing/2010/main" val="3970896683"/>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6</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smtClean="0">
                            <a:solidFill>
                              <a:srgbClr val="00B050"/>
                            </a:solidFill>
                            <a:latin typeface="+mn-lt"/>
                            <a:ea typeface="+mn-ea"/>
                            <a:cs typeface="+mn-cs"/>
                          </a:endParaRPr>
                        </a:p>
                      </a:txBody>
                      <a:tcPr marL="4574" marR="4574" marT="4574"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marL="4574" marR="4574" marT="4574"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blipFill rotWithShape="0">
                          <a:blip r:embed="rId3"/>
                          <a:stretch>
                            <a:fillRect l="-360072" t="-638889" r="-719" b="-940741"/>
                          </a:stretch>
                        </a:blipFill>
                      </a:tcPr>
                    </a:tc>
                    <a:extLst>
                      <a:ext uri="{0D108BD9-81ED-4DB2-BD59-A6C34878D82A}">
                        <a16:rowId xmlns="" xmlns:a16="http://schemas.microsoft.com/office/drawing/2014/main" xmlns:a14="http://schemas.microsoft.com/office/drawing/2010/main" val="1454312866"/>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7</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j-lt"/>
                              <a:ea typeface="+mn-ea"/>
                              <a:cs typeface="+mn-cs"/>
                            </a:rPr>
                            <a:t>-</a:t>
                          </a: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8</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9</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j-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tr>
                  <a:tr h="334229">
                    <a:tc>
                      <a:txBody>
                        <a:bodyPr/>
                        <a:lstStyle/>
                        <a:p>
                          <a:pPr algn="ctr" fontAlgn="ctr"/>
                          <a:r>
                            <a:rPr lang="en-US" sz="1400" b="0" i="0" u="none" strike="noStrike" dirty="0" smtClean="0">
                              <a:solidFill>
                                <a:srgbClr val="080808"/>
                              </a:solidFill>
                              <a:effectLst/>
                              <a:latin typeface="Verdana" panose="020B0604030504040204" pitchFamily="34" charset="0"/>
                            </a:rPr>
                            <a:t>10</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j-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445791768"/>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11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703882099"/>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12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13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14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15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r>
                </a:tbl>
              </a:graphicData>
            </a:graphic>
          </p:graphicFrame>
        </mc:Fallback>
      </mc:AlternateContent>
    </p:spTree>
    <p:extLst>
      <p:ext uri="{BB962C8B-B14F-4D97-AF65-F5344CB8AC3E}">
        <p14:creationId xmlns:p14="http://schemas.microsoft.com/office/powerpoint/2010/main" val="2789404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753" y="4509271"/>
            <a:ext cx="7254722" cy="1847081"/>
          </a:xfrm>
        </p:spPr>
        <p:txBody>
          <a:bodyPr/>
          <a:lstStyle/>
          <a:p>
            <a:r>
              <a:rPr lang="en-US" sz="4000" dirty="0" smtClean="0">
                <a:solidFill>
                  <a:schemeClr val="bg1"/>
                </a:solidFill>
              </a:rPr>
              <a:t>Thank you. </a:t>
            </a:r>
            <a:br>
              <a:rPr lang="en-US" sz="4000" dirty="0" smtClean="0">
                <a:solidFill>
                  <a:schemeClr val="bg1"/>
                </a:solidFill>
              </a:rPr>
            </a:b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4" name="Date Placeholder 3"/>
          <p:cNvSpPr>
            <a:spLocks noGrp="1"/>
          </p:cNvSpPr>
          <p:nvPr>
            <p:ph type="dt" sz="half" idx="10"/>
          </p:nvPr>
        </p:nvSpPr>
        <p:spPr/>
        <p:txBody>
          <a:bodyPr/>
          <a:lstStyle/>
          <a:p>
            <a:fld id="{E85607ED-8E83-49CF-B67F-464756B84873}" type="datetime1">
              <a:rPr lang="en-US" smtClean="0"/>
              <a:t>1/22/2018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109FF3-1548-4CDB-B82B-70387ADEE53E}" type="slidenum">
              <a:rPr lang="en-US" smtClean="0"/>
              <a:t>18</a:t>
            </a:fld>
            <a:endParaRPr lang="en-US"/>
          </a:p>
        </p:txBody>
      </p:sp>
    </p:spTree>
    <p:extLst>
      <p:ext uri="{BB962C8B-B14F-4D97-AF65-F5344CB8AC3E}">
        <p14:creationId xmlns:p14="http://schemas.microsoft.com/office/powerpoint/2010/main" val="4095473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Supplemental Slides</a:t>
            </a:r>
            <a:endParaRPr lang="en-US" sz="4800" dirty="0"/>
          </a:p>
        </p:txBody>
      </p:sp>
      <p:sp>
        <p:nvSpPr>
          <p:cNvPr id="3" name="Content Placeholder 2"/>
          <p:cNvSpPr>
            <a:spLocks noGrp="1"/>
          </p:cNvSpPr>
          <p:nvPr>
            <p:ph sz="half" idx="1"/>
          </p:nvPr>
        </p:nvSpPr>
        <p:spPr/>
        <p:txBody>
          <a:bodyPr/>
          <a:lstStyle/>
          <a:p>
            <a:endParaRPr lang="en-US"/>
          </a:p>
        </p:txBody>
      </p:sp>
      <p:sp>
        <p:nvSpPr>
          <p:cNvPr id="4" name="Date Placeholder 3"/>
          <p:cNvSpPr>
            <a:spLocks noGrp="1"/>
          </p:cNvSpPr>
          <p:nvPr>
            <p:ph type="dt" sz="half" idx="10"/>
          </p:nvPr>
        </p:nvSpPr>
        <p:spPr/>
        <p:txBody>
          <a:bodyPr/>
          <a:lstStyle/>
          <a:p>
            <a:fld id="{A739885D-35F9-4D52-AC34-F9452E408474}" type="datetime1">
              <a:rPr lang="en-US" smtClean="0"/>
              <a:t>1/22/2018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19</a:t>
            </a:fld>
            <a:endParaRPr lang="en-US"/>
          </a:p>
        </p:txBody>
      </p:sp>
    </p:spTree>
    <p:extLst>
      <p:ext uri="{BB962C8B-B14F-4D97-AF65-F5344CB8AC3E}">
        <p14:creationId xmlns:p14="http://schemas.microsoft.com/office/powerpoint/2010/main" val="690044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a:xfrm>
            <a:off x="2377460" y="6356352"/>
            <a:ext cx="4714042" cy="365125"/>
          </a:xfrm>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2</a:t>
            </a:fld>
            <a:endParaRPr lang="en-US"/>
          </a:p>
        </p:txBody>
      </p:sp>
      <p:sp>
        <p:nvSpPr>
          <p:cNvPr id="13" name="Content Placeholder 6"/>
          <p:cNvSpPr txBox="1">
            <a:spLocks/>
          </p:cNvSpPr>
          <p:nvPr/>
        </p:nvSpPr>
        <p:spPr>
          <a:xfrm>
            <a:off x="1234440" y="343391"/>
            <a:ext cx="7525513"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1400" b="0" i="0" u="none" strike="noStrike" kern="1200" spc="0" baseline="0">
                <a:solidFill>
                  <a:prstClr val="black">
                    <a:lumMod val="65000"/>
                    <a:lumOff val="35000"/>
                  </a:prstClr>
                </a:solidFill>
                <a:latin typeface="+mn-lt"/>
                <a:ea typeface="+mn-ea"/>
                <a:cs typeface="+mn-cs"/>
              </a:defRPr>
            </a:pPr>
            <a:r>
              <a:rPr lang="en-US" sz="2300" b="1" dirty="0">
                <a:solidFill>
                  <a:srgbClr val="FFFFFF"/>
                </a:solidFill>
                <a:latin typeface="+mj-lt"/>
              </a:rPr>
              <a:t>Testing Outcomes and Birth Defect Status of Fetal Losses or Infants Delivered in Texas to Mothers with Evidence of </a:t>
            </a:r>
            <a:r>
              <a:rPr lang="en-US" sz="2300" b="1" dirty="0" err="1">
                <a:solidFill>
                  <a:srgbClr val="FFFFFF"/>
                </a:solidFill>
                <a:latin typeface="+mj-lt"/>
              </a:rPr>
              <a:t>Zika</a:t>
            </a:r>
            <a:r>
              <a:rPr lang="en-US" sz="2300" b="1" dirty="0">
                <a:solidFill>
                  <a:srgbClr val="FFFFFF"/>
                </a:solidFill>
                <a:latin typeface="+mj-lt"/>
              </a:rPr>
              <a:t> Infection during </a:t>
            </a:r>
            <a:r>
              <a:rPr lang="en-US" sz="2300" b="1" dirty="0" smtClean="0">
                <a:solidFill>
                  <a:srgbClr val="FFFFFF"/>
                </a:solidFill>
                <a:latin typeface="+mj-lt"/>
              </a:rPr>
              <a:t>Pregnancy – as of December 22, 2017</a:t>
            </a:r>
            <a:endParaRPr lang="en-US" sz="2300" b="1" dirty="0">
              <a:solidFill>
                <a:srgbClr val="FFFFFF"/>
              </a:solidFill>
              <a:latin typeface="+mj-lt"/>
            </a:endParaRPr>
          </a:p>
        </p:txBody>
      </p:sp>
      <p:sp>
        <p:nvSpPr>
          <p:cNvPr id="7" name="Rectangle 6"/>
          <p:cNvSpPr/>
          <p:nvPr/>
        </p:nvSpPr>
        <p:spPr>
          <a:xfrm>
            <a:off x="1355598" y="1757471"/>
            <a:ext cx="7562088" cy="4079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65584369"/>
              </p:ext>
            </p:extLst>
          </p:nvPr>
        </p:nvGraphicFramePr>
        <p:xfrm>
          <a:off x="1513332" y="2014205"/>
          <a:ext cx="7246621" cy="3476149"/>
        </p:xfrm>
        <a:graphic>
          <a:graphicData uri="http://schemas.openxmlformats.org/drawingml/2006/table">
            <a:tbl>
              <a:tblPr firstRow="1" firstCol="1" bandRow="1"/>
              <a:tblGrid>
                <a:gridCol w="1596940"/>
                <a:gridCol w="1462744"/>
                <a:gridCol w="1462744"/>
                <a:gridCol w="1462744"/>
                <a:gridCol w="1261449"/>
              </a:tblGrid>
              <a:tr h="463571">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57150" cap="flat" cmpd="dbl" algn="ctr">
                      <a:solidFill>
                        <a:srgbClr val="000000"/>
                      </a:solidFill>
                      <a:prstDash val="solid"/>
                      <a:round/>
                      <a:headEnd type="none" w="med" len="med"/>
                      <a:tailEnd type="none" w="med" len="med"/>
                    </a:lnR>
                    <a:lnT>
                      <a:noFill/>
                    </a:lnT>
                    <a:lnB>
                      <a:noFill/>
                    </a:lnB>
                  </a:tcPr>
                </a:tc>
                <a:tc grid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Testing 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Testing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Not 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r>
              <a:tr h="835512">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Evidence of Zika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No Laboratory Evidence of Zika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Has Birth Defect Consistent w/ Zika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Has Other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Birth Defects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Has No Apparent Birth Defects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506042">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2077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20</a:t>
            </a:fld>
            <a:endParaRPr lang="en-US"/>
          </a:p>
        </p:txBody>
      </p:sp>
      <p:sp>
        <p:nvSpPr>
          <p:cNvPr id="13" name="Content Placeholder 6"/>
          <p:cNvSpPr txBox="1">
            <a:spLocks/>
          </p:cNvSpPr>
          <p:nvPr/>
        </p:nvSpPr>
        <p:spPr>
          <a:xfrm>
            <a:off x="1118586" y="198108"/>
            <a:ext cx="7643674" cy="102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1400" b="0" i="0" u="none" strike="noStrike" kern="1200" spc="0" baseline="0">
                <a:solidFill>
                  <a:prstClr val="black">
                    <a:lumMod val="65000"/>
                    <a:lumOff val="35000"/>
                  </a:prstClr>
                </a:solidFill>
                <a:latin typeface="+mn-lt"/>
                <a:ea typeface="+mn-ea"/>
                <a:cs typeface="+mn-cs"/>
              </a:defRPr>
            </a:pPr>
            <a:r>
              <a:rPr lang="en-US" sz="2800" b="1" dirty="0">
                <a:solidFill>
                  <a:srgbClr val="FFFFFF"/>
                </a:solidFill>
                <a:latin typeface="+mj-lt"/>
              </a:rPr>
              <a:t>Enhanced Surveillance for </a:t>
            </a:r>
          </a:p>
          <a:p>
            <a:pPr marL="0" indent="0" algn="ctr">
              <a:buNone/>
              <a:defRPr sz="1400" b="0" i="0" u="none" strike="noStrike" kern="1200" spc="0" baseline="0">
                <a:solidFill>
                  <a:prstClr val="black">
                    <a:lumMod val="65000"/>
                    <a:lumOff val="35000"/>
                  </a:prstClr>
                </a:solidFill>
                <a:latin typeface="+mn-lt"/>
                <a:ea typeface="+mn-ea"/>
                <a:cs typeface="+mn-cs"/>
              </a:defRPr>
            </a:pPr>
            <a:r>
              <a:rPr lang="en-US" sz="2800" b="1" dirty="0" err="1" smtClean="0">
                <a:solidFill>
                  <a:srgbClr val="FFFFFF"/>
                </a:solidFill>
                <a:latin typeface="+mj-lt"/>
              </a:rPr>
              <a:t>Zika</a:t>
            </a:r>
            <a:r>
              <a:rPr lang="en-US" sz="2800" b="1" dirty="0" smtClean="0">
                <a:solidFill>
                  <a:srgbClr val="FFFFFF"/>
                </a:solidFill>
                <a:latin typeface="+mj-lt"/>
              </a:rPr>
              <a:t>-Associated </a:t>
            </a:r>
            <a:r>
              <a:rPr lang="en-US" sz="2800" b="1" dirty="0">
                <a:solidFill>
                  <a:srgbClr val="FFFFFF"/>
                </a:solidFill>
                <a:latin typeface="+mj-lt"/>
              </a:rPr>
              <a:t>Birth Defects</a:t>
            </a:r>
          </a:p>
        </p:txBody>
      </p:sp>
      <p:grpSp>
        <p:nvGrpSpPr>
          <p:cNvPr id="14" name="Group 13"/>
          <p:cNvGrpSpPr/>
          <p:nvPr/>
        </p:nvGrpSpPr>
        <p:grpSpPr>
          <a:xfrm>
            <a:off x="899591" y="1363132"/>
            <a:ext cx="8081663" cy="4856698"/>
            <a:chOff x="350378" y="506573"/>
            <a:chExt cx="12221613" cy="6101133"/>
          </a:xfrm>
        </p:grpSpPr>
        <p:grpSp>
          <p:nvGrpSpPr>
            <p:cNvPr id="15" name="Group 14"/>
            <p:cNvGrpSpPr/>
            <p:nvPr/>
          </p:nvGrpSpPr>
          <p:grpSpPr>
            <a:xfrm>
              <a:off x="350378" y="506573"/>
              <a:ext cx="12221613" cy="6101133"/>
              <a:chOff x="350378" y="506573"/>
              <a:chExt cx="12221613" cy="6101133"/>
            </a:xfrm>
          </p:grpSpPr>
          <p:sp>
            <p:nvSpPr>
              <p:cNvPr id="17" name="Rectangle 16"/>
              <p:cNvSpPr/>
              <p:nvPr/>
            </p:nvSpPr>
            <p:spPr>
              <a:xfrm>
                <a:off x="8490832" y="2953454"/>
                <a:ext cx="3799228" cy="146429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CDC Birth Defects Surveillance</a:t>
                </a:r>
              </a:p>
            </p:txBody>
          </p:sp>
          <p:grpSp>
            <p:nvGrpSpPr>
              <p:cNvPr id="18" name="Group 17"/>
              <p:cNvGrpSpPr/>
              <p:nvPr/>
            </p:nvGrpSpPr>
            <p:grpSpPr>
              <a:xfrm>
                <a:off x="350378" y="506573"/>
                <a:ext cx="12221613" cy="6101133"/>
                <a:chOff x="350378" y="506573"/>
                <a:chExt cx="12221613" cy="6101133"/>
              </a:xfrm>
            </p:grpSpPr>
            <p:sp>
              <p:nvSpPr>
                <p:cNvPr id="19" name="Rectangle 18"/>
                <p:cNvSpPr/>
                <p:nvPr/>
              </p:nvSpPr>
              <p:spPr>
                <a:xfrm>
                  <a:off x="3654064" y="5946456"/>
                  <a:ext cx="4527826" cy="66125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Vital Records Data</a:t>
                  </a:r>
                </a:p>
              </p:txBody>
            </p:sp>
            <p:grpSp>
              <p:nvGrpSpPr>
                <p:cNvPr id="20" name="Group 19"/>
                <p:cNvGrpSpPr/>
                <p:nvPr/>
              </p:nvGrpSpPr>
              <p:grpSpPr>
                <a:xfrm>
                  <a:off x="350378" y="506573"/>
                  <a:ext cx="12221613" cy="5459689"/>
                  <a:chOff x="350378" y="523681"/>
                  <a:chExt cx="12221613" cy="5459689"/>
                </a:xfrm>
              </p:grpSpPr>
              <p:grpSp>
                <p:nvGrpSpPr>
                  <p:cNvPr id="21" name="Group 20"/>
                  <p:cNvGrpSpPr/>
                  <p:nvPr/>
                </p:nvGrpSpPr>
                <p:grpSpPr>
                  <a:xfrm>
                    <a:off x="350378" y="523681"/>
                    <a:ext cx="11939681" cy="5173729"/>
                    <a:chOff x="517574" y="-65639"/>
                    <a:chExt cx="8419004" cy="4954746"/>
                  </a:xfrm>
                </p:grpSpPr>
                <p:grpSp>
                  <p:nvGrpSpPr>
                    <p:cNvPr id="25" name="Group 24"/>
                    <p:cNvGrpSpPr/>
                    <p:nvPr/>
                  </p:nvGrpSpPr>
                  <p:grpSpPr>
                    <a:xfrm>
                      <a:off x="871020" y="45881"/>
                      <a:ext cx="8065558" cy="4843226"/>
                      <a:chOff x="505922" y="-150914"/>
                      <a:chExt cx="8065558" cy="4843226"/>
                    </a:xfrm>
                  </p:grpSpPr>
                  <p:sp>
                    <p:nvSpPr>
                      <p:cNvPr id="31" name="Rectangle 30"/>
                      <p:cNvSpPr/>
                      <p:nvPr/>
                    </p:nvSpPr>
                    <p:spPr>
                      <a:xfrm>
                        <a:off x="3292593" y="-150914"/>
                        <a:ext cx="1617785" cy="168358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Zoonosis Control Branch</a:t>
                        </a:r>
                      </a:p>
                    </p:txBody>
                  </p:sp>
                  <p:sp>
                    <p:nvSpPr>
                      <p:cNvPr id="32" name="Rectangle 31"/>
                      <p:cNvSpPr/>
                      <p:nvPr/>
                    </p:nvSpPr>
                    <p:spPr>
                      <a:xfrm>
                        <a:off x="2939619" y="1808432"/>
                        <a:ext cx="2259713" cy="10571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Local Health Departments</a:t>
                        </a:r>
                      </a:p>
                    </p:txBody>
                  </p:sp>
                  <p:sp>
                    <p:nvSpPr>
                      <p:cNvPr id="33" name="Rectangle 32"/>
                      <p:cNvSpPr/>
                      <p:nvPr/>
                    </p:nvSpPr>
                    <p:spPr>
                      <a:xfrm>
                        <a:off x="2923408" y="3141315"/>
                        <a:ext cx="2496395" cy="155099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Birth Defects Epi and </a:t>
                        </a:r>
                        <a:r>
                          <a:rPr lang="en-US" sz="2400" dirty="0" err="1">
                            <a:solidFill>
                              <a:srgbClr val="00213D"/>
                            </a:solidFill>
                            <a:latin typeface="+mj-lt"/>
                          </a:rPr>
                          <a:t>Surv</a:t>
                        </a:r>
                        <a:r>
                          <a:rPr lang="en-US" sz="2400" dirty="0">
                            <a:solidFill>
                              <a:srgbClr val="00213D"/>
                            </a:solidFill>
                            <a:latin typeface="+mj-lt"/>
                          </a:rPr>
                          <a:t> Branch</a:t>
                        </a:r>
                      </a:p>
                    </p:txBody>
                  </p:sp>
                  <p:sp>
                    <p:nvSpPr>
                      <p:cNvPr id="34" name="Rectangle 33"/>
                      <p:cNvSpPr/>
                      <p:nvPr/>
                    </p:nvSpPr>
                    <p:spPr>
                      <a:xfrm>
                        <a:off x="505922" y="3417346"/>
                        <a:ext cx="1867700" cy="923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Providers/</a:t>
                        </a:r>
                      </a:p>
                      <a:p>
                        <a:pPr algn="ctr"/>
                        <a:r>
                          <a:rPr lang="en-US" sz="2400" dirty="0">
                            <a:solidFill>
                              <a:srgbClr val="00213D"/>
                            </a:solidFill>
                            <a:latin typeface="+mj-lt"/>
                          </a:rPr>
                          <a:t>Facilities</a:t>
                        </a:r>
                      </a:p>
                    </p:txBody>
                  </p:sp>
                  <p:sp>
                    <p:nvSpPr>
                      <p:cNvPr id="35" name="Rectangle 34"/>
                      <p:cNvSpPr/>
                      <p:nvPr/>
                    </p:nvSpPr>
                    <p:spPr>
                      <a:xfrm>
                        <a:off x="5892539" y="564447"/>
                        <a:ext cx="2678941" cy="148372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CDC US Zika Pregnancy Registry</a:t>
                        </a:r>
                      </a:p>
                    </p:txBody>
                  </p:sp>
                  <p:cxnSp>
                    <p:nvCxnSpPr>
                      <p:cNvPr id="36" name="Straight Arrow Connector 35"/>
                      <p:cNvCxnSpPr>
                        <a:stCxn id="34" idx="0"/>
                        <a:endCxn id="32" idx="1"/>
                      </p:cNvCxnSpPr>
                      <p:nvPr/>
                    </p:nvCxnSpPr>
                    <p:spPr>
                      <a:xfrm flipV="1">
                        <a:off x="1439773" y="2336992"/>
                        <a:ext cx="1499847" cy="108035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2"/>
                      </p:cNvCxnSpPr>
                      <p:nvPr/>
                    </p:nvCxnSpPr>
                    <p:spPr>
                      <a:xfrm>
                        <a:off x="4101486" y="1532671"/>
                        <a:ext cx="1751" cy="243974"/>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3" idx="3"/>
                      </p:cNvCxnSpPr>
                      <p:nvPr/>
                    </p:nvCxnSpPr>
                    <p:spPr>
                      <a:xfrm flipH="1">
                        <a:off x="5419803" y="2178802"/>
                        <a:ext cx="405399" cy="1738012"/>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929551" y="564445"/>
                        <a:ext cx="893641" cy="1438060"/>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07553" y="2865552"/>
                        <a:ext cx="0" cy="256898"/>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266669" y="2093434"/>
                        <a:ext cx="558532" cy="6492"/>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2898041">
                        <a:off x="2672298" y="1560334"/>
                        <a:ext cx="1773490" cy="1659124"/>
                      </a:xfrm>
                      <a:prstGeom prst="arc">
                        <a:avLst>
                          <a:gd name="adj1" fmla="val 15984401"/>
                          <a:gd name="adj2" fmla="val 2090688"/>
                        </a:avLst>
                      </a:prstGeom>
                      <a:ln w="127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43" name="Straight Arrow Connector 42"/>
                      <p:cNvCxnSpPr>
                        <a:stCxn id="34" idx="3"/>
                        <a:endCxn id="33" idx="1"/>
                      </p:cNvCxnSpPr>
                      <p:nvPr/>
                    </p:nvCxnSpPr>
                    <p:spPr>
                      <a:xfrm>
                        <a:off x="2373622" y="3879226"/>
                        <a:ext cx="549786" cy="3758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17574" y="-65639"/>
                      <a:ext cx="3127808" cy="3076278"/>
                      <a:chOff x="517574" y="-65639"/>
                      <a:chExt cx="3127808" cy="3076278"/>
                    </a:xfrm>
                  </p:grpSpPr>
                  <p:sp>
                    <p:nvSpPr>
                      <p:cNvPr id="27" name="Rectangle 26"/>
                      <p:cNvSpPr/>
                      <p:nvPr/>
                    </p:nvSpPr>
                    <p:spPr>
                      <a:xfrm>
                        <a:off x="663014" y="1729465"/>
                        <a:ext cx="2199101" cy="128117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Laboratory Testing Reports</a:t>
                        </a:r>
                      </a:p>
                    </p:txBody>
                  </p:sp>
                  <p:cxnSp>
                    <p:nvCxnSpPr>
                      <p:cNvPr id="28" name="Straight Arrow Connector 27"/>
                      <p:cNvCxnSpPr/>
                      <p:nvPr/>
                    </p:nvCxnSpPr>
                    <p:spPr>
                      <a:xfrm flipV="1">
                        <a:off x="2847095" y="1501233"/>
                        <a:ext cx="798287" cy="47220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17574" y="-65639"/>
                        <a:ext cx="2395782" cy="167711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13D"/>
                            </a:solidFill>
                            <a:latin typeface="+mj-lt"/>
                          </a:rPr>
                          <a:t>Arboviral</a:t>
                        </a:r>
                        <a:r>
                          <a:rPr lang="en-US" sz="2400" dirty="0">
                            <a:solidFill>
                              <a:srgbClr val="00213D"/>
                            </a:solidFill>
                            <a:latin typeface="+mj-lt"/>
                          </a:rPr>
                          <a:t> Case Investigation Forms</a:t>
                        </a:r>
                      </a:p>
                    </p:txBody>
                  </p:sp>
                  <p:cxnSp>
                    <p:nvCxnSpPr>
                      <p:cNvPr id="30" name="Straight Arrow Connector 29"/>
                      <p:cNvCxnSpPr/>
                      <p:nvPr/>
                    </p:nvCxnSpPr>
                    <p:spPr>
                      <a:xfrm>
                        <a:off x="2929392" y="996299"/>
                        <a:ext cx="701725" cy="32177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2" name="Rectangle 21"/>
                  <p:cNvSpPr/>
                  <p:nvPr/>
                </p:nvSpPr>
                <p:spPr>
                  <a:xfrm>
                    <a:off x="8777625" y="5003918"/>
                    <a:ext cx="3794366" cy="97945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Regional Social Workers, DSHS</a:t>
                    </a:r>
                  </a:p>
                </p:txBody>
              </p:sp>
              <p:cxnSp>
                <p:nvCxnSpPr>
                  <p:cNvPr id="23" name="Straight Arrow Connector 22"/>
                  <p:cNvCxnSpPr>
                    <a:stCxn id="22" idx="1"/>
                  </p:cNvCxnSpPr>
                  <p:nvPr/>
                </p:nvCxnSpPr>
                <p:spPr>
                  <a:xfrm flipH="1" flipV="1">
                    <a:off x="7850386" y="5480408"/>
                    <a:ext cx="927239" cy="13237"/>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7603237" y="3584500"/>
                    <a:ext cx="1174390" cy="1424924"/>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cxnSp>
          <p:nvCxnSpPr>
            <p:cNvPr id="16" name="Straight Arrow Connector 15"/>
            <p:cNvCxnSpPr/>
            <p:nvPr/>
          </p:nvCxnSpPr>
          <p:spPr>
            <a:xfrm>
              <a:off x="5817579" y="5659554"/>
              <a:ext cx="7782" cy="287951"/>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030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21</a:t>
            </a:fld>
            <a:endParaRPr lang="en-US"/>
          </a:p>
        </p:txBody>
      </p:sp>
      <p:sp>
        <p:nvSpPr>
          <p:cNvPr id="13" name="Content Placeholder 6"/>
          <p:cNvSpPr txBox="1">
            <a:spLocks/>
          </p:cNvSpPr>
          <p:nvPr/>
        </p:nvSpPr>
        <p:spPr>
          <a:xfrm>
            <a:off x="1118586" y="198108"/>
            <a:ext cx="7643674" cy="102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1400" b="0" i="0" u="none" strike="noStrike" kern="1200" spc="0" baseline="0">
                <a:solidFill>
                  <a:prstClr val="black">
                    <a:lumMod val="65000"/>
                    <a:lumOff val="35000"/>
                  </a:prstClr>
                </a:solidFill>
                <a:latin typeface="+mn-lt"/>
                <a:ea typeface="+mn-ea"/>
                <a:cs typeface="+mn-cs"/>
              </a:defRPr>
            </a:pPr>
            <a:r>
              <a:rPr lang="en-US" sz="2800" b="1" dirty="0">
                <a:solidFill>
                  <a:srgbClr val="FFFFFF"/>
                </a:solidFill>
                <a:latin typeface="+mj-lt"/>
              </a:rPr>
              <a:t>Enhanced Surveillance for </a:t>
            </a:r>
          </a:p>
          <a:p>
            <a:pPr marL="0" indent="0" algn="ctr">
              <a:buNone/>
              <a:defRPr sz="1400" b="0" i="0" u="none" strike="noStrike" kern="1200" spc="0" baseline="0">
                <a:solidFill>
                  <a:prstClr val="black">
                    <a:lumMod val="65000"/>
                    <a:lumOff val="35000"/>
                  </a:prstClr>
                </a:solidFill>
                <a:latin typeface="+mn-lt"/>
                <a:ea typeface="+mn-ea"/>
                <a:cs typeface="+mn-cs"/>
              </a:defRPr>
            </a:pPr>
            <a:r>
              <a:rPr lang="en-US" sz="2800" b="1" dirty="0" err="1" smtClean="0">
                <a:solidFill>
                  <a:srgbClr val="FFFFFF"/>
                </a:solidFill>
                <a:latin typeface="+mj-lt"/>
              </a:rPr>
              <a:t>Zika</a:t>
            </a:r>
            <a:r>
              <a:rPr lang="en-US" sz="2800" b="1" dirty="0" smtClean="0">
                <a:solidFill>
                  <a:srgbClr val="FFFFFF"/>
                </a:solidFill>
                <a:latin typeface="+mj-lt"/>
              </a:rPr>
              <a:t>-Associated </a:t>
            </a:r>
            <a:r>
              <a:rPr lang="en-US" sz="2800" b="1" dirty="0">
                <a:solidFill>
                  <a:srgbClr val="FFFFFF"/>
                </a:solidFill>
                <a:latin typeface="+mj-lt"/>
              </a:rPr>
              <a:t>Birth Defects</a:t>
            </a:r>
          </a:p>
        </p:txBody>
      </p:sp>
      <p:grpSp>
        <p:nvGrpSpPr>
          <p:cNvPr id="14" name="Group 13"/>
          <p:cNvGrpSpPr/>
          <p:nvPr/>
        </p:nvGrpSpPr>
        <p:grpSpPr>
          <a:xfrm>
            <a:off x="899591" y="1363132"/>
            <a:ext cx="8081663" cy="4856698"/>
            <a:chOff x="350378" y="506573"/>
            <a:chExt cx="12221613" cy="6101133"/>
          </a:xfrm>
        </p:grpSpPr>
        <p:grpSp>
          <p:nvGrpSpPr>
            <p:cNvPr id="15" name="Group 14"/>
            <p:cNvGrpSpPr/>
            <p:nvPr/>
          </p:nvGrpSpPr>
          <p:grpSpPr>
            <a:xfrm>
              <a:off x="350378" y="506573"/>
              <a:ext cx="12221613" cy="6101133"/>
              <a:chOff x="350378" y="506573"/>
              <a:chExt cx="12221613" cy="6101133"/>
            </a:xfrm>
          </p:grpSpPr>
          <p:sp>
            <p:nvSpPr>
              <p:cNvPr id="17" name="Rectangle 16"/>
              <p:cNvSpPr/>
              <p:nvPr/>
            </p:nvSpPr>
            <p:spPr>
              <a:xfrm>
                <a:off x="8490832" y="2953454"/>
                <a:ext cx="3799228" cy="146429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CDC Birth Defects Surveillance</a:t>
                </a:r>
              </a:p>
            </p:txBody>
          </p:sp>
          <p:grpSp>
            <p:nvGrpSpPr>
              <p:cNvPr id="18" name="Group 17"/>
              <p:cNvGrpSpPr/>
              <p:nvPr/>
            </p:nvGrpSpPr>
            <p:grpSpPr>
              <a:xfrm>
                <a:off x="350378" y="506573"/>
                <a:ext cx="12221613" cy="6101133"/>
                <a:chOff x="350378" y="506573"/>
                <a:chExt cx="12221613" cy="6101133"/>
              </a:xfrm>
            </p:grpSpPr>
            <p:sp>
              <p:nvSpPr>
                <p:cNvPr id="19" name="Rectangle 18"/>
                <p:cNvSpPr/>
                <p:nvPr/>
              </p:nvSpPr>
              <p:spPr>
                <a:xfrm>
                  <a:off x="3654064" y="5946456"/>
                  <a:ext cx="4527826" cy="66125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Vital Records Data</a:t>
                  </a:r>
                </a:p>
              </p:txBody>
            </p:sp>
            <p:grpSp>
              <p:nvGrpSpPr>
                <p:cNvPr id="20" name="Group 19"/>
                <p:cNvGrpSpPr/>
                <p:nvPr/>
              </p:nvGrpSpPr>
              <p:grpSpPr>
                <a:xfrm>
                  <a:off x="350378" y="506573"/>
                  <a:ext cx="12221613" cy="5459689"/>
                  <a:chOff x="350378" y="523681"/>
                  <a:chExt cx="12221613" cy="5459689"/>
                </a:xfrm>
              </p:grpSpPr>
              <p:grpSp>
                <p:nvGrpSpPr>
                  <p:cNvPr id="21" name="Group 20"/>
                  <p:cNvGrpSpPr/>
                  <p:nvPr/>
                </p:nvGrpSpPr>
                <p:grpSpPr>
                  <a:xfrm>
                    <a:off x="350378" y="523681"/>
                    <a:ext cx="11939681" cy="5173729"/>
                    <a:chOff x="517574" y="-65639"/>
                    <a:chExt cx="8419004" cy="4954746"/>
                  </a:xfrm>
                </p:grpSpPr>
                <p:grpSp>
                  <p:nvGrpSpPr>
                    <p:cNvPr id="25" name="Group 24"/>
                    <p:cNvGrpSpPr/>
                    <p:nvPr/>
                  </p:nvGrpSpPr>
                  <p:grpSpPr>
                    <a:xfrm>
                      <a:off x="871020" y="45881"/>
                      <a:ext cx="8065558" cy="4843226"/>
                      <a:chOff x="505922" y="-150914"/>
                      <a:chExt cx="8065558" cy="4843226"/>
                    </a:xfrm>
                  </p:grpSpPr>
                  <p:sp>
                    <p:nvSpPr>
                      <p:cNvPr id="31" name="Rectangle 30"/>
                      <p:cNvSpPr/>
                      <p:nvPr/>
                    </p:nvSpPr>
                    <p:spPr>
                      <a:xfrm>
                        <a:off x="3292593" y="-150914"/>
                        <a:ext cx="1617785" cy="168358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Zoonosis Control Branch</a:t>
                        </a:r>
                      </a:p>
                    </p:txBody>
                  </p:sp>
                  <p:sp>
                    <p:nvSpPr>
                      <p:cNvPr id="32" name="Rectangle 31"/>
                      <p:cNvSpPr/>
                      <p:nvPr/>
                    </p:nvSpPr>
                    <p:spPr>
                      <a:xfrm>
                        <a:off x="2939619" y="1808432"/>
                        <a:ext cx="2259713" cy="10571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Local Health Departments</a:t>
                        </a:r>
                      </a:p>
                    </p:txBody>
                  </p:sp>
                  <p:sp>
                    <p:nvSpPr>
                      <p:cNvPr id="33" name="Rectangle 32"/>
                      <p:cNvSpPr/>
                      <p:nvPr/>
                    </p:nvSpPr>
                    <p:spPr>
                      <a:xfrm>
                        <a:off x="2923408" y="3141315"/>
                        <a:ext cx="2496395" cy="155099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Birth Defects Epi and </a:t>
                        </a:r>
                        <a:r>
                          <a:rPr lang="en-US" sz="2400" dirty="0" err="1">
                            <a:solidFill>
                              <a:srgbClr val="00213D"/>
                            </a:solidFill>
                            <a:latin typeface="+mj-lt"/>
                          </a:rPr>
                          <a:t>Surv</a:t>
                        </a:r>
                        <a:r>
                          <a:rPr lang="en-US" sz="2400" dirty="0">
                            <a:solidFill>
                              <a:srgbClr val="00213D"/>
                            </a:solidFill>
                            <a:latin typeface="+mj-lt"/>
                          </a:rPr>
                          <a:t> Branch</a:t>
                        </a:r>
                      </a:p>
                    </p:txBody>
                  </p:sp>
                  <p:sp>
                    <p:nvSpPr>
                      <p:cNvPr id="34" name="Rectangle 33"/>
                      <p:cNvSpPr/>
                      <p:nvPr/>
                    </p:nvSpPr>
                    <p:spPr>
                      <a:xfrm>
                        <a:off x="505922" y="3417346"/>
                        <a:ext cx="1867700" cy="923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Providers/</a:t>
                        </a:r>
                      </a:p>
                      <a:p>
                        <a:pPr algn="ctr"/>
                        <a:r>
                          <a:rPr lang="en-US" sz="2400" dirty="0">
                            <a:solidFill>
                              <a:srgbClr val="00213D"/>
                            </a:solidFill>
                            <a:latin typeface="+mj-lt"/>
                          </a:rPr>
                          <a:t>Facilities</a:t>
                        </a:r>
                      </a:p>
                    </p:txBody>
                  </p:sp>
                  <p:sp>
                    <p:nvSpPr>
                      <p:cNvPr id="35" name="Rectangle 34"/>
                      <p:cNvSpPr/>
                      <p:nvPr/>
                    </p:nvSpPr>
                    <p:spPr>
                      <a:xfrm>
                        <a:off x="5892539" y="564447"/>
                        <a:ext cx="2678941" cy="148372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CDC US Zika Pregnancy Registry</a:t>
                        </a:r>
                      </a:p>
                    </p:txBody>
                  </p:sp>
                  <p:cxnSp>
                    <p:nvCxnSpPr>
                      <p:cNvPr id="36" name="Straight Arrow Connector 35"/>
                      <p:cNvCxnSpPr>
                        <a:stCxn id="34" idx="0"/>
                        <a:endCxn id="32" idx="1"/>
                      </p:cNvCxnSpPr>
                      <p:nvPr/>
                    </p:nvCxnSpPr>
                    <p:spPr>
                      <a:xfrm flipV="1">
                        <a:off x="1439773" y="2336992"/>
                        <a:ext cx="1499847" cy="108035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2"/>
                      </p:cNvCxnSpPr>
                      <p:nvPr/>
                    </p:nvCxnSpPr>
                    <p:spPr>
                      <a:xfrm>
                        <a:off x="4101486" y="1532671"/>
                        <a:ext cx="1751" cy="243974"/>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3" idx="3"/>
                      </p:cNvCxnSpPr>
                      <p:nvPr/>
                    </p:nvCxnSpPr>
                    <p:spPr>
                      <a:xfrm flipH="1">
                        <a:off x="5419803" y="2178802"/>
                        <a:ext cx="405399" cy="1738012"/>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929551" y="564445"/>
                        <a:ext cx="893641" cy="1438060"/>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07553" y="2865552"/>
                        <a:ext cx="0" cy="256898"/>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266669" y="2093434"/>
                        <a:ext cx="558532" cy="6492"/>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2898041">
                        <a:off x="2672298" y="1560334"/>
                        <a:ext cx="1773490" cy="1659124"/>
                      </a:xfrm>
                      <a:prstGeom prst="arc">
                        <a:avLst>
                          <a:gd name="adj1" fmla="val 15984401"/>
                          <a:gd name="adj2" fmla="val 2090688"/>
                        </a:avLst>
                      </a:prstGeom>
                      <a:ln w="127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43" name="Straight Arrow Connector 42"/>
                      <p:cNvCxnSpPr>
                        <a:stCxn id="34" idx="3"/>
                        <a:endCxn id="33" idx="1"/>
                      </p:cNvCxnSpPr>
                      <p:nvPr/>
                    </p:nvCxnSpPr>
                    <p:spPr>
                      <a:xfrm>
                        <a:off x="2373622" y="3879226"/>
                        <a:ext cx="549786" cy="3758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17574" y="-65639"/>
                      <a:ext cx="3127808" cy="3076278"/>
                      <a:chOff x="517574" y="-65639"/>
                      <a:chExt cx="3127808" cy="3076278"/>
                    </a:xfrm>
                  </p:grpSpPr>
                  <p:sp>
                    <p:nvSpPr>
                      <p:cNvPr id="27" name="Rectangle 26"/>
                      <p:cNvSpPr/>
                      <p:nvPr/>
                    </p:nvSpPr>
                    <p:spPr>
                      <a:xfrm>
                        <a:off x="663014" y="1729465"/>
                        <a:ext cx="2199101" cy="128117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Laboratory Testing Reports</a:t>
                        </a:r>
                      </a:p>
                    </p:txBody>
                  </p:sp>
                  <p:cxnSp>
                    <p:nvCxnSpPr>
                      <p:cNvPr id="28" name="Straight Arrow Connector 27"/>
                      <p:cNvCxnSpPr/>
                      <p:nvPr/>
                    </p:nvCxnSpPr>
                    <p:spPr>
                      <a:xfrm flipV="1">
                        <a:off x="2847095" y="1501233"/>
                        <a:ext cx="798287" cy="47220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17574" y="-65639"/>
                        <a:ext cx="2395782" cy="167711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13D"/>
                            </a:solidFill>
                            <a:latin typeface="+mj-lt"/>
                          </a:rPr>
                          <a:t>Arboviral</a:t>
                        </a:r>
                        <a:r>
                          <a:rPr lang="en-US" sz="2400" dirty="0">
                            <a:solidFill>
                              <a:srgbClr val="00213D"/>
                            </a:solidFill>
                            <a:latin typeface="+mj-lt"/>
                          </a:rPr>
                          <a:t> Case Investigation Forms</a:t>
                        </a:r>
                      </a:p>
                    </p:txBody>
                  </p:sp>
                  <p:cxnSp>
                    <p:nvCxnSpPr>
                      <p:cNvPr id="30" name="Straight Arrow Connector 29"/>
                      <p:cNvCxnSpPr/>
                      <p:nvPr/>
                    </p:nvCxnSpPr>
                    <p:spPr>
                      <a:xfrm>
                        <a:off x="2929392" y="996299"/>
                        <a:ext cx="701725" cy="32177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2" name="Rectangle 21"/>
                  <p:cNvSpPr/>
                  <p:nvPr/>
                </p:nvSpPr>
                <p:spPr>
                  <a:xfrm>
                    <a:off x="8777625" y="5003918"/>
                    <a:ext cx="3794366" cy="97945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13D"/>
                        </a:solidFill>
                        <a:latin typeface="+mj-lt"/>
                      </a:rPr>
                      <a:t>Regional Social Workers, DSHS</a:t>
                    </a:r>
                  </a:p>
                </p:txBody>
              </p:sp>
              <p:cxnSp>
                <p:nvCxnSpPr>
                  <p:cNvPr id="23" name="Straight Arrow Connector 22"/>
                  <p:cNvCxnSpPr>
                    <a:stCxn id="22" idx="1"/>
                  </p:cNvCxnSpPr>
                  <p:nvPr/>
                </p:nvCxnSpPr>
                <p:spPr>
                  <a:xfrm flipH="1" flipV="1">
                    <a:off x="7850386" y="5480408"/>
                    <a:ext cx="927239" cy="13237"/>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7603237" y="3584500"/>
                    <a:ext cx="1174390" cy="1424924"/>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cxnSp>
          <p:nvCxnSpPr>
            <p:cNvPr id="16" name="Straight Arrow Connector 15"/>
            <p:cNvCxnSpPr/>
            <p:nvPr/>
          </p:nvCxnSpPr>
          <p:spPr>
            <a:xfrm>
              <a:off x="5817579" y="5659554"/>
              <a:ext cx="7782" cy="287951"/>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5515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Reported Maternal Travel Exposure</a:t>
            </a:r>
            <a:endParaRPr lang="en-US" sz="2800" dirty="0"/>
          </a:p>
        </p:txBody>
      </p:sp>
      <p:sp>
        <p:nvSpPr>
          <p:cNvPr id="7" name="Content Placeholder 6"/>
          <p:cNvSpPr>
            <a:spLocks noGrp="1"/>
          </p:cNvSpPr>
          <p:nvPr>
            <p:ph sz="half" idx="1"/>
          </p:nvPr>
        </p:nvSpPr>
        <p:spPr>
          <a:xfrm>
            <a:off x="2224007" y="1516991"/>
            <a:ext cx="6317592" cy="496909"/>
          </a:xfrm>
        </p:spPr>
        <p:txBody>
          <a:bodyPr>
            <a:noAutofit/>
          </a:bodyPr>
          <a:lstStyle/>
          <a:p>
            <a:pPr marL="0" indent="0" algn="ctr">
              <a:buNone/>
            </a:pPr>
            <a:r>
              <a:rPr lang="en-US" sz="1600" b="1" dirty="0" smtClean="0">
                <a:latin typeface="+mj-lt"/>
              </a:rPr>
              <a:t>207 </a:t>
            </a:r>
            <a:r>
              <a:rPr lang="en-US" sz="1600" b="1" dirty="0">
                <a:latin typeface="+mj-lt"/>
              </a:rPr>
              <a:t>known outcomes as of 11/3/2017</a:t>
            </a:r>
            <a:endParaRPr lang="en-US" sz="1600" dirty="0">
              <a:latin typeface="+mj-lt"/>
            </a:endParaRPr>
          </a:p>
        </p:txBody>
      </p:sp>
      <p:sp>
        <p:nvSpPr>
          <p:cNvPr id="2" name="Date Placeholder 1"/>
          <p:cNvSpPr>
            <a:spLocks noGrp="1"/>
          </p:cNvSpPr>
          <p:nvPr>
            <p:ph type="dt" sz="half" idx="10"/>
          </p:nvPr>
        </p:nvSpPr>
        <p:spPr/>
        <p:txBody>
          <a:bodyPr/>
          <a:lstStyle/>
          <a:p>
            <a:fld id="{95B82027-8175-4991-ACA2-CE8554564DDB}" type="datetime1">
              <a:rPr lang="en-US" smtClean="0">
                <a:solidFill>
                  <a:srgbClr val="022167">
                    <a:lumMod val="40000"/>
                    <a:lumOff val="60000"/>
                  </a:srgbClr>
                </a:solidFill>
              </a:rPr>
              <a:pPr/>
              <a:t>1/20/2018</a:t>
            </a:fld>
            <a:endParaRPr lang="en-US">
              <a:solidFill>
                <a:srgbClr val="022167">
                  <a:lumMod val="40000"/>
                  <a:lumOff val="60000"/>
                </a:srgbClr>
              </a:solidFill>
            </a:endParaRPr>
          </a:p>
        </p:txBody>
      </p:sp>
      <p:sp>
        <p:nvSpPr>
          <p:cNvPr id="3" name="Footer Placeholder 2"/>
          <p:cNvSpPr>
            <a:spLocks noGrp="1"/>
          </p:cNvSpPr>
          <p:nvPr>
            <p:ph type="ftr" sz="quarter" idx="11"/>
          </p:nvPr>
        </p:nvSpPr>
        <p:spPr/>
        <p:txBody>
          <a:bodyPr/>
          <a:lstStyle/>
          <a:p>
            <a:endParaRPr lang="en-US">
              <a:solidFill>
                <a:srgbClr val="022167">
                  <a:lumMod val="40000"/>
                  <a:lumOff val="60000"/>
                </a:srgbClr>
              </a:solidFill>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22</a:t>
            </a:fld>
            <a:endParaRPr lang="en-US">
              <a:solidFill>
                <a:srgbClr val="022167">
                  <a:lumMod val="40000"/>
                  <a:lumOff val="60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12444037"/>
              </p:ext>
            </p:extLst>
          </p:nvPr>
        </p:nvGraphicFramePr>
        <p:xfrm>
          <a:off x="2084545" y="2009463"/>
          <a:ext cx="6457054" cy="4405281"/>
        </p:xfrm>
        <a:graphic>
          <a:graphicData uri="http://schemas.openxmlformats.org/drawingml/2006/table">
            <a:tbl>
              <a:tblPr firstRow="1" firstCol="1" bandRow="1">
                <a:tableStyleId>{5C22544A-7EE6-4342-B048-85BDC9FD1C3A}</a:tableStyleId>
              </a:tblPr>
              <a:tblGrid>
                <a:gridCol w="2086666">
                  <a:extLst>
                    <a:ext uri="{9D8B030D-6E8A-4147-A177-3AD203B41FA5}">
                      <a16:colId xmlns:a16="http://schemas.microsoft.com/office/drawing/2014/main" xmlns="" val="20000"/>
                    </a:ext>
                  </a:extLst>
                </a:gridCol>
                <a:gridCol w="1773491">
                  <a:extLst>
                    <a:ext uri="{9D8B030D-6E8A-4147-A177-3AD203B41FA5}">
                      <a16:colId xmlns:a16="http://schemas.microsoft.com/office/drawing/2014/main" xmlns="" val="20001"/>
                    </a:ext>
                  </a:extLst>
                </a:gridCol>
                <a:gridCol w="2596897">
                  <a:extLst>
                    <a:ext uri="{9D8B030D-6E8A-4147-A177-3AD203B41FA5}">
                      <a16:colId xmlns:a16="http://schemas.microsoft.com/office/drawing/2014/main" xmlns="" val="20002"/>
                    </a:ext>
                  </a:extLst>
                </a:gridCol>
              </a:tblGrid>
              <a:tr h="160149">
                <a:tc>
                  <a:txBody>
                    <a:bodyPr/>
                    <a:lstStyle/>
                    <a:p>
                      <a:pPr marL="0" marR="0" algn="ctr">
                        <a:lnSpc>
                          <a:spcPct val="107000"/>
                        </a:lnSpc>
                        <a:spcBef>
                          <a:spcPts val="0"/>
                        </a:spcBef>
                        <a:spcAft>
                          <a:spcPts val="0"/>
                        </a:spcAft>
                      </a:pPr>
                      <a:r>
                        <a:rPr lang="en-US" sz="1000" dirty="0">
                          <a:solidFill>
                            <a:schemeClr val="tx2"/>
                          </a:solidFill>
                          <a:effectLst/>
                        </a:rPr>
                        <a:t>Travel by Country</a:t>
                      </a:r>
                      <a:endParaRPr lang="en-US" sz="1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nchor="ctr"/>
                </a:tc>
                <a:tc>
                  <a:txBody>
                    <a:bodyPr/>
                    <a:lstStyle/>
                    <a:p>
                      <a:pPr marL="0" marR="0" algn="ctr">
                        <a:lnSpc>
                          <a:spcPct val="107000"/>
                        </a:lnSpc>
                        <a:spcBef>
                          <a:spcPts val="0"/>
                        </a:spcBef>
                        <a:spcAft>
                          <a:spcPts val="0"/>
                        </a:spcAft>
                      </a:pPr>
                      <a:r>
                        <a:rPr lang="en-US" sz="1000">
                          <a:solidFill>
                            <a:schemeClr val="tx2"/>
                          </a:solidFill>
                          <a:effectLst/>
                        </a:rPr>
                        <a:t>Cases, n = 207</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nchor="ctr"/>
                </a:tc>
                <a:tc>
                  <a:txBody>
                    <a:bodyPr/>
                    <a:lstStyle/>
                    <a:p>
                      <a:pPr marL="0" marR="0" algn="ctr">
                        <a:lnSpc>
                          <a:spcPct val="107000"/>
                        </a:lnSpc>
                        <a:spcBef>
                          <a:spcPts val="0"/>
                        </a:spcBef>
                        <a:spcAft>
                          <a:spcPts val="0"/>
                        </a:spcAft>
                      </a:pPr>
                      <a:r>
                        <a:rPr lang="en-US" sz="1000" dirty="0">
                          <a:solidFill>
                            <a:schemeClr val="tx2"/>
                          </a:solidFill>
                          <a:effectLst/>
                        </a:rPr>
                        <a:t>%</a:t>
                      </a:r>
                      <a:endParaRPr lang="en-US" sz="1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nchor="ctr"/>
                </a:tc>
                <a:extLst>
                  <a:ext uri="{0D108BD9-81ED-4DB2-BD59-A6C34878D82A}">
                    <a16:rowId xmlns:a16="http://schemas.microsoft.com/office/drawing/2014/main" xmlns="" val="10000"/>
                  </a:ext>
                </a:extLst>
              </a:tr>
              <a:tr h="160149">
                <a:tc>
                  <a:txBody>
                    <a:bodyPr/>
                    <a:lstStyle/>
                    <a:p>
                      <a:pPr marL="0" marR="0">
                        <a:lnSpc>
                          <a:spcPct val="107000"/>
                        </a:lnSpc>
                        <a:spcBef>
                          <a:spcPts val="0"/>
                        </a:spcBef>
                        <a:spcAft>
                          <a:spcPts val="0"/>
                        </a:spcAft>
                      </a:pPr>
                      <a:r>
                        <a:rPr lang="en-US" sz="1000">
                          <a:solidFill>
                            <a:schemeClr val="tx2"/>
                          </a:solidFill>
                          <a:effectLst/>
                        </a:rPr>
                        <a:t>Multiple Countries</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7.2</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01"/>
                  </a:ext>
                </a:extLst>
              </a:tr>
              <a:tr h="160149">
                <a:tc gridSpan="3">
                  <a:txBody>
                    <a:bodyPr/>
                    <a:lstStyle/>
                    <a:p>
                      <a:pPr marL="0" marR="0" algn="ctr">
                        <a:lnSpc>
                          <a:spcPct val="107000"/>
                        </a:lnSpc>
                        <a:spcBef>
                          <a:spcPts val="0"/>
                        </a:spcBef>
                        <a:spcAft>
                          <a:spcPts val="0"/>
                        </a:spcAft>
                      </a:pPr>
                      <a:r>
                        <a:rPr lang="en-US" sz="1000">
                          <a:solidFill>
                            <a:schemeClr val="tx2"/>
                          </a:solidFill>
                          <a:effectLst/>
                        </a:rPr>
                        <a:t>Central America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60149">
                <a:tc>
                  <a:txBody>
                    <a:bodyPr/>
                    <a:lstStyle/>
                    <a:p>
                      <a:pPr marL="0" marR="0">
                        <a:lnSpc>
                          <a:spcPct val="107000"/>
                        </a:lnSpc>
                        <a:spcBef>
                          <a:spcPts val="0"/>
                        </a:spcBef>
                        <a:spcAft>
                          <a:spcPts val="0"/>
                        </a:spcAft>
                      </a:pPr>
                      <a:r>
                        <a:rPr lang="en-US" sz="1000">
                          <a:solidFill>
                            <a:schemeClr val="tx2"/>
                          </a:solidFill>
                          <a:effectLst/>
                        </a:rPr>
                        <a:t>El Salvador</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59</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28.5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03"/>
                  </a:ext>
                </a:extLst>
              </a:tr>
              <a:tr h="160149">
                <a:tc>
                  <a:txBody>
                    <a:bodyPr/>
                    <a:lstStyle/>
                    <a:p>
                      <a:pPr marL="0" marR="0">
                        <a:lnSpc>
                          <a:spcPct val="107000"/>
                        </a:lnSpc>
                        <a:spcBef>
                          <a:spcPts val="0"/>
                        </a:spcBef>
                        <a:spcAft>
                          <a:spcPts val="0"/>
                        </a:spcAft>
                      </a:pPr>
                      <a:r>
                        <a:rPr lang="en-US" sz="1000">
                          <a:solidFill>
                            <a:schemeClr val="tx2"/>
                          </a:solidFill>
                          <a:effectLst/>
                        </a:rPr>
                        <a:t>Guatemala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6</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2.9</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04"/>
                  </a:ext>
                </a:extLst>
              </a:tr>
              <a:tr h="160149">
                <a:tc>
                  <a:txBody>
                    <a:bodyPr/>
                    <a:lstStyle/>
                    <a:p>
                      <a:pPr marL="0" marR="0">
                        <a:lnSpc>
                          <a:spcPct val="107000"/>
                        </a:lnSpc>
                        <a:spcBef>
                          <a:spcPts val="0"/>
                        </a:spcBef>
                        <a:spcAft>
                          <a:spcPts val="0"/>
                        </a:spcAft>
                      </a:pPr>
                      <a:r>
                        <a:rPr lang="en-US" sz="1000">
                          <a:solidFill>
                            <a:schemeClr val="tx2"/>
                          </a:solidFill>
                          <a:effectLst/>
                        </a:rPr>
                        <a:t>Honduras</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45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21.7</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05"/>
                  </a:ext>
                </a:extLst>
              </a:tr>
              <a:tr h="160149">
                <a:tc>
                  <a:txBody>
                    <a:bodyPr/>
                    <a:lstStyle/>
                    <a:p>
                      <a:pPr marL="0" marR="0">
                        <a:lnSpc>
                          <a:spcPct val="107000"/>
                        </a:lnSpc>
                        <a:spcBef>
                          <a:spcPts val="0"/>
                        </a:spcBef>
                        <a:spcAft>
                          <a:spcPts val="0"/>
                        </a:spcAft>
                      </a:pPr>
                      <a:r>
                        <a:rPr lang="en-US" sz="1000">
                          <a:solidFill>
                            <a:schemeClr val="tx2"/>
                          </a:solidFill>
                          <a:effectLst/>
                        </a:rPr>
                        <a:t>Nicaragua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3</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1.4</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06"/>
                  </a:ext>
                </a:extLst>
              </a:tr>
              <a:tr h="160149">
                <a:tc gridSpan="3">
                  <a:txBody>
                    <a:bodyPr/>
                    <a:lstStyle/>
                    <a:p>
                      <a:pPr marL="0" marR="0" algn="ctr">
                        <a:lnSpc>
                          <a:spcPct val="107000"/>
                        </a:lnSpc>
                        <a:spcBef>
                          <a:spcPts val="0"/>
                        </a:spcBef>
                        <a:spcAft>
                          <a:spcPts val="0"/>
                        </a:spcAft>
                      </a:pPr>
                      <a:r>
                        <a:rPr lang="en-US" sz="1000">
                          <a:solidFill>
                            <a:schemeClr val="tx2"/>
                          </a:solidFill>
                          <a:effectLst/>
                        </a:rPr>
                        <a:t>South America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60149">
                <a:tc>
                  <a:txBody>
                    <a:bodyPr/>
                    <a:lstStyle/>
                    <a:p>
                      <a:pPr marL="0" marR="0">
                        <a:lnSpc>
                          <a:spcPct val="107000"/>
                        </a:lnSpc>
                        <a:spcBef>
                          <a:spcPts val="0"/>
                        </a:spcBef>
                        <a:spcAft>
                          <a:spcPts val="0"/>
                        </a:spcAft>
                      </a:pPr>
                      <a:r>
                        <a:rPr lang="en-US" sz="1000">
                          <a:solidFill>
                            <a:schemeClr val="tx2"/>
                          </a:solidFill>
                          <a:effectLst/>
                        </a:rPr>
                        <a:t>Brazil</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2</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08"/>
                  </a:ext>
                </a:extLst>
              </a:tr>
              <a:tr h="160149">
                <a:tc>
                  <a:txBody>
                    <a:bodyPr/>
                    <a:lstStyle/>
                    <a:p>
                      <a:pPr marL="0" marR="0">
                        <a:lnSpc>
                          <a:spcPct val="107000"/>
                        </a:lnSpc>
                        <a:spcBef>
                          <a:spcPts val="0"/>
                        </a:spcBef>
                        <a:spcAft>
                          <a:spcPts val="0"/>
                        </a:spcAft>
                      </a:pPr>
                      <a:r>
                        <a:rPr lang="en-US" sz="1000">
                          <a:solidFill>
                            <a:schemeClr val="tx2"/>
                          </a:solidFill>
                          <a:effectLst/>
                        </a:rPr>
                        <a:t>Colombia </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09"/>
                  </a:ext>
                </a:extLst>
              </a:tr>
              <a:tr h="160149">
                <a:tc>
                  <a:txBody>
                    <a:bodyPr/>
                    <a:lstStyle/>
                    <a:p>
                      <a:pPr marL="0" marR="0">
                        <a:lnSpc>
                          <a:spcPct val="107000"/>
                        </a:lnSpc>
                        <a:spcBef>
                          <a:spcPts val="0"/>
                        </a:spcBef>
                        <a:spcAft>
                          <a:spcPts val="0"/>
                        </a:spcAft>
                      </a:pPr>
                      <a:r>
                        <a:rPr lang="en-US" sz="1000">
                          <a:solidFill>
                            <a:schemeClr val="tx2"/>
                          </a:solidFill>
                          <a:effectLst/>
                        </a:rPr>
                        <a:t>Guyana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10"/>
                  </a:ext>
                </a:extLst>
              </a:tr>
              <a:tr h="160149">
                <a:tc>
                  <a:txBody>
                    <a:bodyPr/>
                    <a:lstStyle/>
                    <a:p>
                      <a:pPr marL="0" marR="0">
                        <a:lnSpc>
                          <a:spcPct val="107000"/>
                        </a:lnSpc>
                        <a:spcBef>
                          <a:spcPts val="0"/>
                        </a:spcBef>
                        <a:spcAft>
                          <a:spcPts val="0"/>
                        </a:spcAft>
                      </a:pPr>
                      <a:r>
                        <a:rPr lang="en-US" sz="1000">
                          <a:solidFill>
                            <a:schemeClr val="tx2"/>
                          </a:solidFill>
                          <a:effectLst/>
                        </a:rPr>
                        <a:t>Venzuela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6</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2.9</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11"/>
                  </a:ext>
                </a:extLst>
              </a:tr>
              <a:tr h="160149">
                <a:tc gridSpan="3">
                  <a:txBody>
                    <a:bodyPr/>
                    <a:lstStyle/>
                    <a:p>
                      <a:pPr marL="0" marR="0" algn="ctr">
                        <a:lnSpc>
                          <a:spcPct val="107000"/>
                        </a:lnSpc>
                        <a:spcBef>
                          <a:spcPts val="0"/>
                        </a:spcBef>
                        <a:spcAft>
                          <a:spcPts val="0"/>
                        </a:spcAft>
                      </a:pPr>
                      <a:r>
                        <a:rPr lang="en-US" sz="1000">
                          <a:solidFill>
                            <a:schemeClr val="tx2"/>
                          </a:solidFill>
                          <a:effectLst/>
                        </a:rPr>
                        <a:t>Carribbean</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160149">
                <a:tc>
                  <a:txBody>
                    <a:bodyPr/>
                    <a:lstStyle/>
                    <a:p>
                      <a:pPr marL="0" marR="0">
                        <a:lnSpc>
                          <a:spcPct val="107000"/>
                        </a:lnSpc>
                        <a:spcBef>
                          <a:spcPts val="0"/>
                        </a:spcBef>
                        <a:spcAft>
                          <a:spcPts val="0"/>
                        </a:spcAft>
                      </a:pPr>
                      <a:r>
                        <a:rPr lang="en-US" sz="1000">
                          <a:solidFill>
                            <a:schemeClr val="tx2"/>
                          </a:solidFill>
                          <a:effectLst/>
                        </a:rPr>
                        <a:t>Antigua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13"/>
                  </a:ext>
                </a:extLst>
              </a:tr>
              <a:tr h="160149">
                <a:tc>
                  <a:txBody>
                    <a:bodyPr/>
                    <a:lstStyle/>
                    <a:p>
                      <a:pPr marL="0" marR="0">
                        <a:lnSpc>
                          <a:spcPct val="107000"/>
                        </a:lnSpc>
                        <a:spcBef>
                          <a:spcPts val="0"/>
                        </a:spcBef>
                        <a:spcAft>
                          <a:spcPts val="0"/>
                        </a:spcAft>
                      </a:pPr>
                      <a:r>
                        <a:rPr lang="en-US" sz="1000">
                          <a:solidFill>
                            <a:schemeClr val="tx2"/>
                          </a:solidFill>
                          <a:effectLst/>
                        </a:rPr>
                        <a:t>Cuba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2</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14"/>
                  </a:ext>
                </a:extLst>
              </a:tr>
              <a:tr h="160149">
                <a:tc>
                  <a:txBody>
                    <a:bodyPr/>
                    <a:lstStyle/>
                    <a:p>
                      <a:pPr marL="0" marR="0">
                        <a:lnSpc>
                          <a:spcPct val="107000"/>
                        </a:lnSpc>
                        <a:spcBef>
                          <a:spcPts val="0"/>
                        </a:spcBef>
                        <a:spcAft>
                          <a:spcPts val="0"/>
                        </a:spcAft>
                      </a:pPr>
                      <a:r>
                        <a:rPr lang="en-US" sz="1000">
                          <a:solidFill>
                            <a:schemeClr val="tx2"/>
                          </a:solidFill>
                          <a:effectLst/>
                        </a:rPr>
                        <a:t>Domician Republic</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2</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15"/>
                  </a:ext>
                </a:extLst>
              </a:tr>
              <a:tr h="160149">
                <a:tc>
                  <a:txBody>
                    <a:bodyPr/>
                    <a:lstStyle/>
                    <a:p>
                      <a:pPr marL="0" marR="0">
                        <a:lnSpc>
                          <a:spcPct val="107000"/>
                        </a:lnSpc>
                        <a:spcBef>
                          <a:spcPts val="0"/>
                        </a:spcBef>
                        <a:spcAft>
                          <a:spcPts val="0"/>
                        </a:spcAft>
                      </a:pPr>
                      <a:r>
                        <a:rPr lang="en-US" sz="1000">
                          <a:solidFill>
                            <a:schemeClr val="tx2"/>
                          </a:solidFill>
                          <a:effectLst/>
                        </a:rPr>
                        <a:t>Haiti</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16"/>
                  </a:ext>
                </a:extLst>
              </a:tr>
              <a:tr h="160149">
                <a:tc>
                  <a:txBody>
                    <a:bodyPr/>
                    <a:lstStyle/>
                    <a:p>
                      <a:pPr marL="0" marR="0">
                        <a:lnSpc>
                          <a:spcPct val="107000"/>
                        </a:lnSpc>
                        <a:spcBef>
                          <a:spcPts val="0"/>
                        </a:spcBef>
                        <a:spcAft>
                          <a:spcPts val="0"/>
                        </a:spcAft>
                      </a:pPr>
                      <a:r>
                        <a:rPr lang="en-US" sz="1000">
                          <a:solidFill>
                            <a:schemeClr val="tx2"/>
                          </a:solidFill>
                          <a:effectLst/>
                        </a:rPr>
                        <a:t>Jamaica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17"/>
                  </a:ext>
                </a:extLst>
              </a:tr>
              <a:tr h="183027">
                <a:tc>
                  <a:txBody>
                    <a:bodyPr/>
                    <a:lstStyle/>
                    <a:p>
                      <a:pPr marL="0" marR="0">
                        <a:lnSpc>
                          <a:spcPct val="107000"/>
                        </a:lnSpc>
                        <a:spcBef>
                          <a:spcPts val="0"/>
                        </a:spcBef>
                        <a:spcAft>
                          <a:spcPts val="0"/>
                        </a:spcAft>
                      </a:pPr>
                      <a:r>
                        <a:rPr lang="en-US" sz="1000">
                          <a:solidFill>
                            <a:schemeClr val="tx2"/>
                          </a:solidFill>
                          <a:effectLst/>
                        </a:rPr>
                        <a:t>Puerto Rico</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18"/>
                  </a:ext>
                </a:extLst>
              </a:tr>
              <a:tr h="160149">
                <a:tc>
                  <a:txBody>
                    <a:bodyPr/>
                    <a:lstStyle/>
                    <a:p>
                      <a:pPr marL="0" marR="0">
                        <a:lnSpc>
                          <a:spcPct val="107000"/>
                        </a:lnSpc>
                        <a:spcBef>
                          <a:spcPts val="0"/>
                        </a:spcBef>
                        <a:spcAft>
                          <a:spcPts val="0"/>
                        </a:spcAft>
                      </a:pPr>
                      <a:r>
                        <a:rPr lang="en-US" sz="1000">
                          <a:solidFill>
                            <a:schemeClr val="tx2"/>
                          </a:solidFill>
                          <a:effectLst/>
                        </a:rPr>
                        <a:t>St. Lucia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19"/>
                  </a:ext>
                </a:extLst>
              </a:tr>
              <a:tr h="160149">
                <a:tc>
                  <a:txBody>
                    <a:bodyPr/>
                    <a:lstStyle/>
                    <a:p>
                      <a:pPr marL="0" marR="0">
                        <a:lnSpc>
                          <a:spcPct val="107000"/>
                        </a:lnSpc>
                        <a:spcBef>
                          <a:spcPts val="0"/>
                        </a:spcBef>
                        <a:spcAft>
                          <a:spcPts val="0"/>
                        </a:spcAft>
                      </a:pPr>
                      <a:r>
                        <a:rPr lang="en-US" sz="1000">
                          <a:solidFill>
                            <a:schemeClr val="tx2"/>
                          </a:solidFill>
                          <a:effectLst/>
                        </a:rPr>
                        <a:t>St. Thomas</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20"/>
                  </a:ext>
                </a:extLst>
              </a:tr>
              <a:tr h="160149">
                <a:tc gridSpan="3">
                  <a:txBody>
                    <a:bodyPr/>
                    <a:lstStyle/>
                    <a:p>
                      <a:pPr marL="0" marR="0" algn="ctr">
                        <a:lnSpc>
                          <a:spcPct val="107000"/>
                        </a:lnSpc>
                        <a:spcBef>
                          <a:spcPts val="0"/>
                        </a:spcBef>
                        <a:spcAft>
                          <a:spcPts val="0"/>
                        </a:spcAft>
                      </a:pPr>
                      <a:r>
                        <a:rPr lang="en-US" sz="1000">
                          <a:solidFill>
                            <a:schemeClr val="tx2"/>
                          </a:solidFill>
                          <a:effectLst/>
                        </a:rPr>
                        <a:t>North America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1"/>
                  </a:ext>
                </a:extLst>
              </a:tr>
              <a:tr h="160149">
                <a:tc>
                  <a:txBody>
                    <a:bodyPr/>
                    <a:lstStyle/>
                    <a:p>
                      <a:pPr marL="0" marR="0">
                        <a:lnSpc>
                          <a:spcPct val="107000"/>
                        </a:lnSpc>
                        <a:spcBef>
                          <a:spcPts val="0"/>
                        </a:spcBef>
                        <a:spcAft>
                          <a:spcPts val="0"/>
                        </a:spcAft>
                      </a:pPr>
                      <a:r>
                        <a:rPr lang="en-US" sz="1000">
                          <a:solidFill>
                            <a:schemeClr val="tx2"/>
                          </a:solidFill>
                          <a:effectLst/>
                        </a:rPr>
                        <a:t>Brownsville, Texas</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22"/>
                  </a:ext>
                </a:extLst>
              </a:tr>
              <a:tr h="160149">
                <a:tc>
                  <a:txBody>
                    <a:bodyPr/>
                    <a:lstStyle/>
                    <a:p>
                      <a:pPr marL="0" marR="0">
                        <a:lnSpc>
                          <a:spcPct val="107000"/>
                        </a:lnSpc>
                        <a:spcBef>
                          <a:spcPts val="0"/>
                        </a:spcBef>
                        <a:spcAft>
                          <a:spcPts val="0"/>
                        </a:spcAft>
                      </a:pPr>
                      <a:r>
                        <a:rPr lang="en-US" sz="1000">
                          <a:solidFill>
                            <a:schemeClr val="tx2"/>
                          </a:solidFill>
                          <a:effectLst/>
                        </a:rPr>
                        <a:t>Mexico</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56</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27.0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23"/>
                  </a:ext>
                </a:extLst>
              </a:tr>
              <a:tr h="160149">
                <a:tc gridSpan="3">
                  <a:txBody>
                    <a:bodyPr/>
                    <a:lstStyle/>
                    <a:p>
                      <a:pPr marL="0" marR="0" algn="ctr">
                        <a:lnSpc>
                          <a:spcPct val="107000"/>
                        </a:lnSpc>
                        <a:spcBef>
                          <a:spcPts val="0"/>
                        </a:spcBef>
                        <a:spcAft>
                          <a:spcPts val="0"/>
                        </a:spcAft>
                      </a:pPr>
                      <a:r>
                        <a:rPr lang="en-US" sz="1000">
                          <a:solidFill>
                            <a:schemeClr val="tx2"/>
                          </a:solidFill>
                          <a:effectLst/>
                        </a:rPr>
                        <a:t>Southeast Asia</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4"/>
                  </a:ext>
                </a:extLst>
              </a:tr>
              <a:tr h="160149">
                <a:tc>
                  <a:txBody>
                    <a:bodyPr/>
                    <a:lstStyle/>
                    <a:p>
                      <a:pPr marL="0" marR="0">
                        <a:lnSpc>
                          <a:spcPct val="107000"/>
                        </a:lnSpc>
                        <a:spcBef>
                          <a:spcPts val="0"/>
                        </a:spcBef>
                        <a:spcAft>
                          <a:spcPts val="0"/>
                        </a:spcAft>
                      </a:pPr>
                      <a:r>
                        <a:rPr lang="en-US" sz="1000">
                          <a:solidFill>
                            <a:schemeClr val="tx2"/>
                          </a:solidFill>
                          <a:effectLst/>
                        </a:rPr>
                        <a:t>Phillipines</a:t>
                      </a:r>
                      <a:endParaRPr lang="en-US" sz="10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0.5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25"/>
                  </a:ext>
                </a:extLst>
              </a:tr>
              <a:tr h="160149">
                <a:tc>
                  <a:txBody>
                    <a:bodyPr/>
                    <a:lstStyle/>
                    <a:p>
                      <a:pPr marL="0" marR="0">
                        <a:lnSpc>
                          <a:spcPct val="107000"/>
                        </a:lnSpc>
                        <a:spcBef>
                          <a:spcPts val="0"/>
                        </a:spcBef>
                        <a:spcAft>
                          <a:spcPts val="0"/>
                        </a:spcAft>
                      </a:pPr>
                      <a:r>
                        <a:rPr lang="en-US" sz="1000" dirty="0">
                          <a:solidFill>
                            <a:schemeClr val="tx2"/>
                          </a:solidFill>
                          <a:effectLst/>
                        </a:rPr>
                        <a:t>Thailand</a:t>
                      </a:r>
                      <a:endParaRPr lang="en-US" sz="1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a:effectLst/>
                        </a:rPr>
                        <a:t>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tc>
                  <a:txBody>
                    <a:bodyPr/>
                    <a:lstStyle/>
                    <a:p>
                      <a:pPr marL="0" marR="0">
                        <a:lnSpc>
                          <a:spcPct val="107000"/>
                        </a:lnSpc>
                        <a:spcBef>
                          <a:spcPts val="0"/>
                        </a:spcBef>
                        <a:spcAft>
                          <a:spcPts val="0"/>
                        </a:spcAft>
                      </a:pPr>
                      <a:r>
                        <a:rPr lang="en-US" sz="1000" dirty="0">
                          <a:effectLst/>
                        </a:rPr>
                        <a:t>0.5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54964" marR="54964" marT="0" marB="0"/>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val="1094083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solidFill>
                  <a:srgbClr val="FFFFFF"/>
                </a:solidFill>
              </a:rPr>
              <a:t>Reported Maternal Travel </a:t>
            </a:r>
            <a:r>
              <a:rPr lang="en-US" sz="2800" dirty="0" smtClean="0">
                <a:solidFill>
                  <a:srgbClr val="FFFFFF"/>
                </a:solidFill>
              </a:rPr>
              <a:t>Exposure (cont.)</a:t>
            </a:r>
            <a:endParaRPr lang="en-US" dirty="0"/>
          </a:p>
        </p:txBody>
      </p:sp>
      <p:sp>
        <p:nvSpPr>
          <p:cNvPr id="7" name="Content Placeholder 6"/>
          <p:cNvSpPr>
            <a:spLocks noGrp="1"/>
          </p:cNvSpPr>
          <p:nvPr>
            <p:ph sz="half" idx="1"/>
          </p:nvPr>
        </p:nvSpPr>
        <p:spPr>
          <a:xfrm>
            <a:off x="2224007" y="1516991"/>
            <a:ext cx="6317592" cy="496909"/>
          </a:xfrm>
        </p:spPr>
        <p:txBody>
          <a:bodyPr>
            <a:noAutofit/>
          </a:bodyPr>
          <a:lstStyle/>
          <a:p>
            <a:pPr marL="0" indent="0" algn="ctr">
              <a:buNone/>
            </a:pPr>
            <a:r>
              <a:rPr lang="en-US" sz="1600" b="1" dirty="0" smtClean="0">
                <a:latin typeface="+mj-lt"/>
              </a:rPr>
              <a:t>207 </a:t>
            </a:r>
            <a:r>
              <a:rPr lang="en-US" sz="1600" b="1" dirty="0">
                <a:latin typeface="+mj-lt"/>
              </a:rPr>
              <a:t>known outcomes as of 11/3/2017</a:t>
            </a:r>
            <a:endParaRPr lang="en-US" sz="1600" dirty="0">
              <a:latin typeface="+mj-lt"/>
            </a:endParaRPr>
          </a:p>
        </p:txBody>
      </p:sp>
      <p:sp>
        <p:nvSpPr>
          <p:cNvPr id="2" name="Date Placeholder 1"/>
          <p:cNvSpPr>
            <a:spLocks noGrp="1"/>
          </p:cNvSpPr>
          <p:nvPr>
            <p:ph type="dt" sz="half" idx="10"/>
          </p:nvPr>
        </p:nvSpPr>
        <p:spPr/>
        <p:txBody>
          <a:bodyPr/>
          <a:lstStyle/>
          <a:p>
            <a:fld id="{95B82027-8175-4991-ACA2-CE8554564DDB}" type="datetime1">
              <a:rPr lang="en-US" smtClean="0">
                <a:solidFill>
                  <a:srgbClr val="022167">
                    <a:lumMod val="40000"/>
                    <a:lumOff val="60000"/>
                  </a:srgbClr>
                </a:solidFill>
              </a:rPr>
              <a:pPr/>
              <a:t>1/21/2018</a:t>
            </a:fld>
            <a:endParaRPr lang="en-US">
              <a:solidFill>
                <a:srgbClr val="022167">
                  <a:lumMod val="40000"/>
                  <a:lumOff val="60000"/>
                </a:srgbClr>
              </a:solidFill>
            </a:endParaRPr>
          </a:p>
        </p:txBody>
      </p:sp>
      <p:sp>
        <p:nvSpPr>
          <p:cNvPr id="3" name="Footer Placeholder 2"/>
          <p:cNvSpPr>
            <a:spLocks noGrp="1"/>
          </p:cNvSpPr>
          <p:nvPr>
            <p:ph type="ftr" sz="quarter" idx="11"/>
          </p:nvPr>
        </p:nvSpPr>
        <p:spPr/>
        <p:txBody>
          <a:bodyPr/>
          <a:lstStyle/>
          <a:p>
            <a:endParaRPr lang="en-US">
              <a:solidFill>
                <a:srgbClr val="022167">
                  <a:lumMod val="40000"/>
                  <a:lumOff val="60000"/>
                </a:srgbClr>
              </a:solidFill>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23</a:t>
            </a:fld>
            <a:endParaRPr lang="en-US">
              <a:solidFill>
                <a:srgbClr val="022167">
                  <a:lumMod val="40000"/>
                  <a:lumOff val="6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03889335"/>
              </p:ext>
            </p:extLst>
          </p:nvPr>
        </p:nvGraphicFramePr>
        <p:xfrm>
          <a:off x="2469740" y="2174789"/>
          <a:ext cx="5826125" cy="1574292"/>
        </p:xfrm>
        <a:graphic>
          <a:graphicData uri="http://schemas.openxmlformats.org/drawingml/2006/table">
            <a:tbl>
              <a:tblPr firstRow="1" firstCol="1" bandRow="1">
                <a:tableStyleId>{5C22544A-7EE6-4342-B048-85BDC9FD1C3A}</a:tableStyleId>
              </a:tblPr>
              <a:tblGrid>
                <a:gridCol w="1882775">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2343150">
                  <a:extLst>
                    <a:ext uri="{9D8B030D-6E8A-4147-A177-3AD203B41FA5}">
                      <a16:colId xmlns:a16="http://schemas.microsoft.com/office/drawing/2014/main" xmlns="" val="20002"/>
                    </a:ext>
                  </a:extLst>
                </a:gridCol>
              </a:tblGrid>
              <a:tr h="200025">
                <a:tc>
                  <a:txBody>
                    <a:bodyPr/>
                    <a:lstStyle/>
                    <a:p>
                      <a:pPr marL="0" marR="0" algn="ctr">
                        <a:lnSpc>
                          <a:spcPct val="107000"/>
                        </a:lnSpc>
                        <a:spcBef>
                          <a:spcPts val="0"/>
                        </a:spcBef>
                        <a:spcAft>
                          <a:spcPts val="0"/>
                        </a:spcAft>
                      </a:pPr>
                      <a:r>
                        <a:rPr lang="en-US" sz="1200" dirty="0">
                          <a:solidFill>
                            <a:schemeClr val="tx2"/>
                          </a:solidFill>
                          <a:effectLst/>
                        </a:rPr>
                        <a:t>Travel by Region</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solidFill>
                            <a:schemeClr val="tx2"/>
                          </a:solidFill>
                          <a:effectLst/>
                        </a:rPr>
                        <a:t>Cases, n = 207</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2"/>
                          </a:solidFill>
                          <a:effectLst/>
                        </a:rPr>
                        <a:t>%</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00025">
                <a:tc>
                  <a:txBody>
                    <a:bodyPr/>
                    <a:lstStyle/>
                    <a:p>
                      <a:pPr marL="0" marR="0">
                        <a:lnSpc>
                          <a:spcPct val="107000"/>
                        </a:lnSpc>
                        <a:spcBef>
                          <a:spcPts val="0"/>
                        </a:spcBef>
                        <a:spcAft>
                          <a:spcPts val="0"/>
                        </a:spcAft>
                      </a:pPr>
                      <a:r>
                        <a:rPr lang="en-US" sz="1200">
                          <a:solidFill>
                            <a:schemeClr val="tx2"/>
                          </a:solidFill>
                          <a:effectLst/>
                        </a:rPr>
                        <a:t>Carribean</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4.8</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00025">
                <a:tc>
                  <a:txBody>
                    <a:bodyPr/>
                    <a:lstStyle/>
                    <a:p>
                      <a:pPr marL="0" marR="0">
                        <a:lnSpc>
                          <a:spcPct val="107000"/>
                        </a:lnSpc>
                        <a:spcBef>
                          <a:spcPts val="0"/>
                        </a:spcBef>
                        <a:spcAft>
                          <a:spcPts val="0"/>
                        </a:spcAft>
                      </a:pPr>
                      <a:r>
                        <a:rPr lang="en-US" sz="1200">
                          <a:solidFill>
                            <a:schemeClr val="tx2"/>
                          </a:solidFill>
                          <a:effectLst/>
                        </a:rPr>
                        <a:t>Central America</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113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54.6</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0025">
                <a:tc>
                  <a:txBody>
                    <a:bodyPr/>
                    <a:lstStyle/>
                    <a:p>
                      <a:pPr marL="0" marR="0">
                        <a:lnSpc>
                          <a:spcPct val="107000"/>
                        </a:lnSpc>
                        <a:spcBef>
                          <a:spcPts val="0"/>
                        </a:spcBef>
                        <a:spcAft>
                          <a:spcPts val="0"/>
                        </a:spcAft>
                      </a:pPr>
                      <a:r>
                        <a:rPr lang="en-US" sz="1200">
                          <a:solidFill>
                            <a:schemeClr val="tx2"/>
                          </a:solidFill>
                          <a:effectLst/>
                        </a:rPr>
                        <a:t>North America</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57</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27.5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00025">
                <a:tc>
                  <a:txBody>
                    <a:bodyPr/>
                    <a:lstStyle/>
                    <a:p>
                      <a:pPr marL="0" marR="0">
                        <a:lnSpc>
                          <a:spcPct val="107000"/>
                        </a:lnSpc>
                        <a:spcBef>
                          <a:spcPts val="0"/>
                        </a:spcBef>
                        <a:spcAft>
                          <a:spcPts val="0"/>
                        </a:spcAft>
                      </a:pPr>
                      <a:r>
                        <a:rPr lang="en-US" sz="1200">
                          <a:solidFill>
                            <a:schemeClr val="tx2"/>
                          </a:solidFill>
                          <a:effectLst/>
                        </a:rPr>
                        <a:t>South America</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4.8</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00025">
                <a:tc>
                  <a:txBody>
                    <a:bodyPr/>
                    <a:lstStyle/>
                    <a:p>
                      <a:pPr marL="0" marR="0">
                        <a:lnSpc>
                          <a:spcPct val="107000"/>
                        </a:lnSpc>
                        <a:spcBef>
                          <a:spcPts val="0"/>
                        </a:spcBef>
                        <a:spcAft>
                          <a:spcPts val="0"/>
                        </a:spcAft>
                      </a:pPr>
                      <a:r>
                        <a:rPr lang="en-US" sz="1200">
                          <a:solidFill>
                            <a:schemeClr val="tx2"/>
                          </a:solidFill>
                          <a:effectLst/>
                        </a:rPr>
                        <a:t>Southeast Asia</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00025">
                <a:tc>
                  <a:txBody>
                    <a:bodyPr/>
                    <a:lstStyle/>
                    <a:p>
                      <a:pPr marL="0" marR="0">
                        <a:lnSpc>
                          <a:spcPct val="107000"/>
                        </a:lnSpc>
                        <a:spcBef>
                          <a:spcPts val="0"/>
                        </a:spcBef>
                        <a:spcAft>
                          <a:spcPts val="0"/>
                        </a:spcAft>
                      </a:pPr>
                      <a:r>
                        <a:rPr lang="en-US" sz="1200" dirty="0">
                          <a:solidFill>
                            <a:schemeClr val="tx2"/>
                          </a:solidFill>
                          <a:effectLst/>
                        </a:rPr>
                        <a:t>Multiple Countries/Regions</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7.2</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761556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solidFill>
                  <a:srgbClr val="FFFFFF"/>
                </a:solidFill>
              </a:rPr>
              <a:t>Completed Pregnancies Over Time</a:t>
            </a:r>
            <a:endParaRPr lang="en-US" dirty="0"/>
          </a:p>
        </p:txBody>
      </p:sp>
      <p:sp>
        <p:nvSpPr>
          <p:cNvPr id="7" name="Content Placeholder 6"/>
          <p:cNvSpPr>
            <a:spLocks noGrp="1"/>
          </p:cNvSpPr>
          <p:nvPr>
            <p:ph sz="half" idx="1"/>
          </p:nvPr>
        </p:nvSpPr>
        <p:spPr>
          <a:xfrm>
            <a:off x="2224007" y="1516991"/>
            <a:ext cx="6317592" cy="496909"/>
          </a:xfrm>
        </p:spPr>
        <p:txBody>
          <a:bodyPr>
            <a:noAutofit/>
          </a:bodyPr>
          <a:lstStyle/>
          <a:p>
            <a:pPr marL="0" indent="0" algn="ctr">
              <a:buNone/>
            </a:pPr>
            <a:r>
              <a:rPr lang="en-US" sz="1600" b="1" dirty="0" smtClean="0">
                <a:latin typeface="+mj-lt"/>
              </a:rPr>
              <a:t>207 </a:t>
            </a:r>
            <a:r>
              <a:rPr lang="en-US" sz="1600" b="1" dirty="0">
                <a:latin typeface="+mj-lt"/>
              </a:rPr>
              <a:t>known outcomes as of 11/3/2017</a:t>
            </a:r>
            <a:endParaRPr lang="en-US" sz="1600" dirty="0">
              <a:latin typeface="+mj-lt"/>
            </a:endParaRPr>
          </a:p>
        </p:txBody>
      </p:sp>
      <p:sp>
        <p:nvSpPr>
          <p:cNvPr id="2" name="Date Placeholder 1"/>
          <p:cNvSpPr>
            <a:spLocks noGrp="1"/>
          </p:cNvSpPr>
          <p:nvPr>
            <p:ph type="dt" sz="half" idx="10"/>
          </p:nvPr>
        </p:nvSpPr>
        <p:spPr/>
        <p:txBody>
          <a:bodyPr/>
          <a:lstStyle/>
          <a:p>
            <a:fld id="{95B82027-8175-4991-ACA2-CE8554564DDB}" type="datetime1">
              <a:rPr lang="en-US" smtClean="0">
                <a:solidFill>
                  <a:srgbClr val="022167">
                    <a:lumMod val="40000"/>
                    <a:lumOff val="60000"/>
                  </a:srgbClr>
                </a:solidFill>
              </a:rPr>
              <a:pPr/>
              <a:t>1/21/2018</a:t>
            </a:fld>
            <a:endParaRPr lang="en-US">
              <a:solidFill>
                <a:srgbClr val="022167">
                  <a:lumMod val="40000"/>
                  <a:lumOff val="60000"/>
                </a:srgbClr>
              </a:solidFill>
            </a:endParaRPr>
          </a:p>
        </p:txBody>
      </p:sp>
      <p:sp>
        <p:nvSpPr>
          <p:cNvPr id="3" name="Footer Placeholder 2"/>
          <p:cNvSpPr>
            <a:spLocks noGrp="1"/>
          </p:cNvSpPr>
          <p:nvPr>
            <p:ph type="ftr" sz="quarter" idx="11"/>
          </p:nvPr>
        </p:nvSpPr>
        <p:spPr/>
        <p:txBody>
          <a:bodyPr/>
          <a:lstStyle/>
          <a:p>
            <a:endParaRPr lang="en-US">
              <a:solidFill>
                <a:srgbClr val="022167">
                  <a:lumMod val="40000"/>
                  <a:lumOff val="60000"/>
                </a:srgbClr>
              </a:solidFill>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24</a:t>
            </a:fld>
            <a:endParaRPr lang="en-US">
              <a:solidFill>
                <a:srgbClr val="022167">
                  <a:lumMod val="40000"/>
                  <a:lumOff val="60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52931171"/>
              </p:ext>
            </p:extLst>
          </p:nvPr>
        </p:nvGraphicFramePr>
        <p:xfrm>
          <a:off x="2456615" y="2174789"/>
          <a:ext cx="5826125" cy="1800225"/>
        </p:xfrm>
        <a:graphic>
          <a:graphicData uri="http://schemas.openxmlformats.org/drawingml/2006/table">
            <a:tbl>
              <a:tblPr firstRow="1" firstCol="1" bandRow="1">
                <a:tableStyleId>{5C22544A-7EE6-4342-B048-85BDC9FD1C3A}</a:tableStyleId>
              </a:tblPr>
              <a:tblGrid>
                <a:gridCol w="1882775">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2343150">
                  <a:extLst>
                    <a:ext uri="{9D8B030D-6E8A-4147-A177-3AD203B41FA5}">
                      <a16:colId xmlns:a16="http://schemas.microsoft.com/office/drawing/2014/main" xmlns="" val="20002"/>
                    </a:ext>
                  </a:extLst>
                </a:gridCol>
              </a:tblGrid>
              <a:tr h="200025">
                <a:tc>
                  <a:txBody>
                    <a:bodyPr/>
                    <a:lstStyle/>
                    <a:p>
                      <a:pPr marL="0" marR="0" algn="ctr">
                        <a:lnSpc>
                          <a:spcPct val="107000"/>
                        </a:lnSpc>
                        <a:spcBef>
                          <a:spcPts val="0"/>
                        </a:spcBef>
                        <a:spcAft>
                          <a:spcPts val="0"/>
                        </a:spcAft>
                      </a:pPr>
                      <a:r>
                        <a:rPr lang="en-US" sz="1200" dirty="0">
                          <a:solidFill>
                            <a:schemeClr val="tx2"/>
                          </a:solidFill>
                          <a:effectLst/>
                        </a:rPr>
                        <a:t>Delivery Month*</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solidFill>
                            <a:schemeClr val="tx2"/>
                          </a:solidFill>
                          <a:effectLst/>
                        </a:rPr>
                        <a:t>Cases, n = 202</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2"/>
                          </a:solidFill>
                          <a:effectLst/>
                        </a:rPr>
                        <a:t>%</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00025">
                <a:tc>
                  <a:txBody>
                    <a:bodyPr/>
                    <a:lstStyle/>
                    <a:p>
                      <a:pPr marL="0" marR="0">
                        <a:lnSpc>
                          <a:spcPct val="107000"/>
                        </a:lnSpc>
                        <a:spcBef>
                          <a:spcPts val="0"/>
                        </a:spcBef>
                        <a:spcAft>
                          <a:spcPts val="0"/>
                        </a:spcAft>
                      </a:pPr>
                      <a:r>
                        <a:rPr lang="en-US" sz="1200">
                          <a:solidFill>
                            <a:schemeClr val="tx2"/>
                          </a:solidFill>
                          <a:effectLst/>
                        </a:rPr>
                        <a:t>Q1 2016 </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00025">
                <a:tc>
                  <a:txBody>
                    <a:bodyPr/>
                    <a:lstStyle/>
                    <a:p>
                      <a:pPr marL="0" marR="0">
                        <a:lnSpc>
                          <a:spcPct val="107000"/>
                        </a:lnSpc>
                        <a:spcBef>
                          <a:spcPts val="0"/>
                        </a:spcBef>
                        <a:spcAft>
                          <a:spcPts val="0"/>
                        </a:spcAft>
                      </a:pPr>
                      <a:r>
                        <a:rPr lang="en-US" sz="1200">
                          <a:solidFill>
                            <a:schemeClr val="tx2"/>
                          </a:solidFill>
                          <a:effectLst/>
                        </a:rPr>
                        <a:t>Q2 2016</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6.4</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0025">
                <a:tc>
                  <a:txBody>
                    <a:bodyPr/>
                    <a:lstStyle/>
                    <a:p>
                      <a:pPr marL="0" marR="0">
                        <a:lnSpc>
                          <a:spcPct val="107000"/>
                        </a:lnSpc>
                        <a:spcBef>
                          <a:spcPts val="0"/>
                        </a:spcBef>
                        <a:spcAft>
                          <a:spcPts val="0"/>
                        </a:spcAft>
                      </a:pPr>
                      <a:r>
                        <a:rPr lang="en-US" sz="1200">
                          <a:solidFill>
                            <a:schemeClr val="tx2"/>
                          </a:solidFill>
                          <a:effectLst/>
                        </a:rPr>
                        <a:t>Q3 2016</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19.8</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00025">
                <a:tc>
                  <a:txBody>
                    <a:bodyPr/>
                    <a:lstStyle/>
                    <a:p>
                      <a:pPr marL="0" marR="0">
                        <a:lnSpc>
                          <a:spcPct val="107000"/>
                        </a:lnSpc>
                        <a:spcBef>
                          <a:spcPts val="0"/>
                        </a:spcBef>
                        <a:spcAft>
                          <a:spcPts val="0"/>
                        </a:spcAft>
                      </a:pPr>
                      <a:r>
                        <a:rPr lang="en-US" sz="1200">
                          <a:solidFill>
                            <a:schemeClr val="tx2"/>
                          </a:solidFill>
                          <a:effectLst/>
                        </a:rPr>
                        <a:t>Q4 2016</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24.8</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00025">
                <a:tc>
                  <a:txBody>
                    <a:bodyPr/>
                    <a:lstStyle/>
                    <a:p>
                      <a:pPr marL="0" marR="0">
                        <a:lnSpc>
                          <a:spcPct val="107000"/>
                        </a:lnSpc>
                        <a:spcBef>
                          <a:spcPts val="0"/>
                        </a:spcBef>
                        <a:spcAft>
                          <a:spcPts val="0"/>
                        </a:spcAft>
                      </a:pPr>
                      <a:r>
                        <a:rPr lang="en-US" sz="1200">
                          <a:solidFill>
                            <a:schemeClr val="tx2"/>
                          </a:solidFill>
                          <a:effectLst/>
                        </a:rPr>
                        <a:t>Q1 2017</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43</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21.3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00025">
                <a:tc>
                  <a:txBody>
                    <a:bodyPr/>
                    <a:lstStyle/>
                    <a:p>
                      <a:pPr marL="0" marR="0">
                        <a:lnSpc>
                          <a:spcPct val="107000"/>
                        </a:lnSpc>
                        <a:spcBef>
                          <a:spcPts val="0"/>
                        </a:spcBef>
                        <a:spcAft>
                          <a:spcPts val="0"/>
                        </a:spcAft>
                      </a:pPr>
                      <a:r>
                        <a:rPr lang="en-US" sz="1200">
                          <a:solidFill>
                            <a:schemeClr val="tx2"/>
                          </a:solidFill>
                          <a:effectLst/>
                        </a:rPr>
                        <a:t>Q2 2017</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37</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18.3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200025">
                <a:tc>
                  <a:txBody>
                    <a:bodyPr/>
                    <a:lstStyle/>
                    <a:p>
                      <a:pPr marL="0" marR="0">
                        <a:lnSpc>
                          <a:spcPct val="107000"/>
                        </a:lnSpc>
                        <a:spcBef>
                          <a:spcPts val="0"/>
                        </a:spcBef>
                        <a:spcAft>
                          <a:spcPts val="0"/>
                        </a:spcAft>
                      </a:pPr>
                      <a:r>
                        <a:rPr lang="en-US" sz="1200">
                          <a:solidFill>
                            <a:schemeClr val="tx2"/>
                          </a:solidFill>
                          <a:effectLst/>
                        </a:rPr>
                        <a:t>Q3 2017</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7.4</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200025">
                <a:tc>
                  <a:txBody>
                    <a:bodyPr/>
                    <a:lstStyle/>
                    <a:p>
                      <a:pPr marL="0" marR="0">
                        <a:lnSpc>
                          <a:spcPct val="107000"/>
                        </a:lnSpc>
                        <a:spcBef>
                          <a:spcPts val="0"/>
                        </a:spcBef>
                        <a:spcAft>
                          <a:spcPts val="0"/>
                        </a:spcAft>
                      </a:pPr>
                      <a:r>
                        <a:rPr lang="en-US" sz="1200" dirty="0">
                          <a:solidFill>
                            <a:schemeClr val="tx2"/>
                          </a:solidFill>
                          <a:effectLst/>
                        </a:rPr>
                        <a:t>Q4 2017</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0.5</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bl>
          </a:graphicData>
        </a:graphic>
      </p:graphicFrame>
      <p:sp>
        <p:nvSpPr>
          <p:cNvPr id="9" name="TextBox 8"/>
          <p:cNvSpPr txBox="1"/>
          <p:nvPr/>
        </p:nvSpPr>
        <p:spPr>
          <a:xfrm>
            <a:off x="2456615" y="3975014"/>
            <a:ext cx="1989647" cy="707886"/>
          </a:xfrm>
          <a:prstGeom prst="rect">
            <a:avLst/>
          </a:prstGeom>
          <a:noFill/>
        </p:spPr>
        <p:txBody>
          <a:bodyPr wrap="none" rtlCol="0">
            <a:spAutoFit/>
          </a:bodyPr>
          <a:lstStyle/>
          <a:p>
            <a:r>
              <a:rPr lang="en-US" sz="1000" dirty="0">
                <a:solidFill>
                  <a:schemeClr val="bg1"/>
                </a:solidFill>
              </a:rPr>
              <a:t>*Q1 = January - March</a:t>
            </a:r>
          </a:p>
          <a:p>
            <a:r>
              <a:rPr lang="en-US" sz="1000" dirty="0">
                <a:solidFill>
                  <a:schemeClr val="bg1"/>
                </a:solidFill>
              </a:rPr>
              <a:t>  Q2 = April - June  </a:t>
            </a:r>
          </a:p>
          <a:p>
            <a:r>
              <a:rPr lang="en-US" sz="1000" dirty="0">
                <a:solidFill>
                  <a:schemeClr val="bg1"/>
                </a:solidFill>
              </a:rPr>
              <a:t>  Q3 = July - September</a:t>
            </a:r>
          </a:p>
          <a:p>
            <a:r>
              <a:rPr lang="en-US" sz="1000" dirty="0">
                <a:solidFill>
                  <a:schemeClr val="bg1"/>
                </a:solidFill>
              </a:rPr>
              <a:t>  Q4 = October – December</a:t>
            </a:r>
          </a:p>
        </p:txBody>
      </p:sp>
    </p:spTree>
    <p:extLst>
      <p:ext uri="{BB962C8B-B14F-4D97-AF65-F5344CB8AC3E}">
        <p14:creationId xmlns:p14="http://schemas.microsoft.com/office/powerpoint/2010/main" val="1166154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Demographics of Infants/Fetal Losses</a:t>
            </a:r>
            <a:endParaRPr lang="en-US" sz="2800" dirty="0"/>
          </a:p>
        </p:txBody>
      </p:sp>
      <p:sp>
        <p:nvSpPr>
          <p:cNvPr id="7" name="Content Placeholder 6"/>
          <p:cNvSpPr>
            <a:spLocks noGrp="1"/>
          </p:cNvSpPr>
          <p:nvPr>
            <p:ph sz="half" idx="1"/>
          </p:nvPr>
        </p:nvSpPr>
        <p:spPr>
          <a:xfrm>
            <a:off x="2224007" y="1516991"/>
            <a:ext cx="6317592" cy="496909"/>
          </a:xfrm>
        </p:spPr>
        <p:txBody>
          <a:bodyPr>
            <a:noAutofit/>
          </a:bodyPr>
          <a:lstStyle/>
          <a:p>
            <a:pPr marL="0" indent="0" algn="ctr">
              <a:buNone/>
            </a:pPr>
            <a:r>
              <a:rPr lang="en-US" sz="1600" b="1" dirty="0" smtClean="0">
                <a:latin typeface="+mj-lt"/>
              </a:rPr>
              <a:t>207 </a:t>
            </a:r>
            <a:r>
              <a:rPr lang="en-US" sz="1600" b="1" dirty="0">
                <a:latin typeface="+mj-lt"/>
              </a:rPr>
              <a:t>known outcomes as of 11/3/2017</a:t>
            </a:r>
            <a:endParaRPr lang="en-US" sz="1600" dirty="0">
              <a:latin typeface="+mj-lt"/>
            </a:endParaRPr>
          </a:p>
        </p:txBody>
      </p:sp>
      <p:sp>
        <p:nvSpPr>
          <p:cNvPr id="2" name="Date Placeholder 1"/>
          <p:cNvSpPr>
            <a:spLocks noGrp="1"/>
          </p:cNvSpPr>
          <p:nvPr>
            <p:ph type="dt" sz="half" idx="10"/>
          </p:nvPr>
        </p:nvSpPr>
        <p:spPr/>
        <p:txBody>
          <a:bodyPr/>
          <a:lstStyle/>
          <a:p>
            <a:fld id="{95B82027-8175-4991-ACA2-CE8554564DDB}" type="datetime1">
              <a:rPr lang="en-US" smtClean="0">
                <a:solidFill>
                  <a:srgbClr val="022167">
                    <a:lumMod val="40000"/>
                    <a:lumOff val="60000"/>
                  </a:srgbClr>
                </a:solidFill>
              </a:rPr>
              <a:pPr/>
              <a:t>1/22/2018</a:t>
            </a:fld>
            <a:endParaRPr lang="en-US">
              <a:solidFill>
                <a:srgbClr val="022167">
                  <a:lumMod val="40000"/>
                  <a:lumOff val="60000"/>
                </a:srgbClr>
              </a:solidFill>
            </a:endParaRPr>
          </a:p>
        </p:txBody>
      </p:sp>
      <p:sp>
        <p:nvSpPr>
          <p:cNvPr id="3" name="Footer Placeholder 2"/>
          <p:cNvSpPr>
            <a:spLocks noGrp="1"/>
          </p:cNvSpPr>
          <p:nvPr>
            <p:ph type="ftr" sz="quarter" idx="11"/>
          </p:nvPr>
        </p:nvSpPr>
        <p:spPr/>
        <p:txBody>
          <a:bodyPr/>
          <a:lstStyle/>
          <a:p>
            <a:endParaRPr lang="en-US">
              <a:solidFill>
                <a:srgbClr val="022167">
                  <a:lumMod val="40000"/>
                  <a:lumOff val="60000"/>
                </a:srgbClr>
              </a:solidFill>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25</a:t>
            </a:fld>
            <a:endParaRPr lang="en-US">
              <a:solidFill>
                <a:srgbClr val="022167">
                  <a:lumMod val="40000"/>
                  <a:lumOff val="60000"/>
                </a:srgb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63411787"/>
              </p:ext>
            </p:extLst>
          </p:nvPr>
        </p:nvGraphicFramePr>
        <p:xfrm>
          <a:off x="2469740" y="2496695"/>
          <a:ext cx="5826125" cy="800100"/>
        </p:xfrm>
        <a:graphic>
          <a:graphicData uri="http://schemas.openxmlformats.org/drawingml/2006/table">
            <a:tbl>
              <a:tblPr firstRow="1" firstCol="1" bandRow="1">
                <a:tableStyleId>{5C22544A-7EE6-4342-B048-85BDC9FD1C3A}</a:tableStyleId>
              </a:tblPr>
              <a:tblGrid>
                <a:gridCol w="1882775">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2343150">
                  <a:extLst>
                    <a:ext uri="{9D8B030D-6E8A-4147-A177-3AD203B41FA5}">
                      <a16:colId xmlns:a16="http://schemas.microsoft.com/office/drawing/2014/main" xmlns="" val="20002"/>
                    </a:ext>
                  </a:extLst>
                </a:gridCol>
              </a:tblGrid>
              <a:tr h="200025">
                <a:tc>
                  <a:txBody>
                    <a:bodyPr/>
                    <a:lstStyle/>
                    <a:p>
                      <a:pPr marL="0" marR="0" algn="ctr">
                        <a:lnSpc>
                          <a:spcPct val="107000"/>
                        </a:lnSpc>
                        <a:spcBef>
                          <a:spcPts val="0"/>
                        </a:spcBef>
                        <a:spcAft>
                          <a:spcPts val="0"/>
                        </a:spcAft>
                      </a:pPr>
                      <a:r>
                        <a:rPr lang="en-US" sz="1200" dirty="0">
                          <a:solidFill>
                            <a:schemeClr val="tx2"/>
                          </a:solidFill>
                          <a:effectLst/>
                        </a:rPr>
                        <a:t>Infant Sex</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solidFill>
                            <a:schemeClr val="tx2"/>
                          </a:solidFill>
                          <a:effectLst/>
                        </a:rPr>
                        <a:t>Cases, n = 207</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2"/>
                          </a:solidFill>
                          <a:effectLst/>
                        </a:rPr>
                        <a:t>%</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00025">
                <a:tc>
                  <a:txBody>
                    <a:bodyPr/>
                    <a:lstStyle/>
                    <a:p>
                      <a:pPr marL="0" marR="0">
                        <a:lnSpc>
                          <a:spcPct val="107000"/>
                        </a:lnSpc>
                        <a:spcBef>
                          <a:spcPts val="0"/>
                        </a:spcBef>
                        <a:spcAft>
                          <a:spcPts val="0"/>
                        </a:spcAft>
                      </a:pPr>
                      <a:r>
                        <a:rPr lang="en-US" sz="1200" dirty="0">
                          <a:solidFill>
                            <a:schemeClr val="tx2"/>
                          </a:solidFill>
                          <a:effectLst/>
                        </a:rPr>
                        <a:t>Male</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98</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47.0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00025">
                <a:tc>
                  <a:txBody>
                    <a:bodyPr/>
                    <a:lstStyle/>
                    <a:p>
                      <a:pPr marL="0" marR="0">
                        <a:lnSpc>
                          <a:spcPct val="107000"/>
                        </a:lnSpc>
                        <a:spcBef>
                          <a:spcPts val="0"/>
                        </a:spcBef>
                        <a:spcAft>
                          <a:spcPts val="0"/>
                        </a:spcAft>
                      </a:pPr>
                      <a:r>
                        <a:rPr lang="en-US" sz="1200">
                          <a:solidFill>
                            <a:schemeClr val="tx2"/>
                          </a:solidFill>
                          <a:effectLst/>
                        </a:rPr>
                        <a:t>Female</a:t>
                      </a:r>
                      <a:endParaRPr lang="en-US" sz="12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82</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40.0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0025">
                <a:tc>
                  <a:txBody>
                    <a:bodyPr/>
                    <a:lstStyle/>
                    <a:p>
                      <a:pPr marL="0" marR="0">
                        <a:lnSpc>
                          <a:spcPct val="107000"/>
                        </a:lnSpc>
                        <a:spcBef>
                          <a:spcPts val="0"/>
                        </a:spcBef>
                        <a:spcAft>
                          <a:spcPts val="0"/>
                        </a:spcAft>
                      </a:pPr>
                      <a:r>
                        <a:rPr lang="en-US" sz="1200" dirty="0">
                          <a:solidFill>
                            <a:schemeClr val="tx2"/>
                          </a:solidFill>
                          <a:effectLst/>
                        </a:rPr>
                        <a:t>Unknown</a:t>
                      </a:r>
                      <a:endParaRPr lang="en-US" sz="12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27</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13.0</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00846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541130" y="1667748"/>
              <a:ext cx="7784116" cy="3829046"/>
            </p:xfrm>
            <a:graphic>
              <a:graphicData uri="http://schemas.openxmlformats.org/drawingml/2006/table">
                <a:tbl>
                  <a:tblPr/>
                  <a:tblGrid>
                    <a:gridCol w="474377">
                      <a:extLst>
                        <a:ext uri="{9D8B030D-6E8A-4147-A177-3AD203B41FA5}">
                          <a16:colId xmlns="" xmlns:a16="http://schemas.microsoft.com/office/drawing/2014/main" val="20000"/>
                        </a:ext>
                      </a:extLst>
                    </a:gridCol>
                    <a:gridCol w="1444697">
                      <a:extLst>
                        <a:ext uri="{9D8B030D-6E8A-4147-A177-3AD203B41FA5}">
                          <a16:colId xmlns="" xmlns:a16="http://schemas.microsoft.com/office/drawing/2014/main" val="20002"/>
                        </a:ext>
                      </a:extLst>
                    </a:gridCol>
                    <a:gridCol w="1690119">
                      <a:extLst>
                        <a:ext uri="{9D8B030D-6E8A-4147-A177-3AD203B41FA5}">
                          <a16:colId xmlns="" xmlns:a16="http://schemas.microsoft.com/office/drawing/2014/main" val="20003"/>
                        </a:ext>
                      </a:extLst>
                    </a:gridCol>
                    <a:gridCol w="2006687">
                      <a:extLst>
                        <a:ext uri="{9D8B030D-6E8A-4147-A177-3AD203B41FA5}">
                          <a16:colId xmlns="" xmlns:a16="http://schemas.microsoft.com/office/drawing/2014/main" val="997952374"/>
                        </a:ext>
                      </a:extLst>
                    </a:gridCol>
                    <a:gridCol w="2168236">
                      <a:extLst>
                        <a:ext uri="{9D8B030D-6E8A-4147-A177-3AD203B41FA5}">
                          <a16:colId xmlns="" xmlns:a16="http://schemas.microsoft.com/office/drawing/2014/main" val="3770505436"/>
                        </a:ext>
                      </a:extLst>
                    </a:gridCol>
                  </a:tblGrid>
                  <a:tr h="416054">
                    <a:tc>
                      <a:txBody>
                        <a:bodyPr/>
                        <a:lstStyle/>
                        <a:p>
                          <a:pPr algn="ctr" fontAlgn="ctr"/>
                          <a:endParaRPr lang="en-US" sz="1400" b="1"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algn="ctr" fontAlgn="ctr"/>
                          <a:r>
                            <a:rPr lang="en-US" sz="1400" b="0" i="0" u="none" strike="noStrike" dirty="0">
                              <a:solidFill>
                                <a:srgbClr val="080808"/>
                              </a:solidFill>
                              <a:effectLst/>
                              <a:latin typeface="Verdana" panose="020B0604030504040204" pitchFamily="34" charset="0"/>
                            </a:rPr>
                            <a:t>Microcephaly</a:t>
                          </a:r>
                        </a:p>
                      </a:txBody>
                      <a:tcPr marL="4574" marR="4574" marT="4574" marB="0" anchor="ctr">
                        <a:lnL>
                          <a:noFill/>
                        </a:lnL>
                        <a:lnR>
                          <a:noFill/>
                        </a:lnR>
                        <a:lnT>
                          <a:noFill/>
                        </a:lnT>
                        <a:lnB>
                          <a:noFill/>
                        </a:lnB>
                      </a:tcPr>
                    </a:tc>
                    <a:tc>
                      <a:txBody>
                        <a:bodyPr/>
                        <a:lstStyle/>
                        <a:p>
                          <a:pPr algn="ctr" fontAlgn="ctr"/>
                          <a:r>
                            <a:rPr lang="en-US" sz="1400" b="0" i="0" u="none" strike="noStrike" dirty="0">
                              <a:solidFill>
                                <a:srgbClr val="080808"/>
                              </a:solidFill>
                              <a:effectLst/>
                              <a:latin typeface="Verdana" panose="020B0604030504040204" pitchFamily="34" charset="0"/>
                            </a:rPr>
                            <a:t>Other Brain Abnormalities</a:t>
                          </a:r>
                        </a:p>
                      </a:txBody>
                      <a:tcPr marL="4574" marR="4574" marT="4574" marB="0" anchor="ctr">
                        <a:lnL>
                          <a:noFill/>
                        </a:lnL>
                        <a:lnR>
                          <a:noFill/>
                        </a:lnR>
                        <a:lnT>
                          <a:noFill/>
                        </a:lnT>
                        <a:lnB>
                          <a:noFill/>
                        </a:lnB>
                      </a:tcPr>
                    </a:tc>
                    <a:tc>
                      <a:txBody>
                        <a:bodyPr/>
                        <a:lstStyle/>
                        <a:p>
                          <a:pPr algn="ctr" fontAlgn="ctr"/>
                          <a:r>
                            <a:rPr lang="en-US" sz="1400" b="0" i="0" u="none" strike="noStrike" dirty="0">
                              <a:solidFill>
                                <a:srgbClr val="080808"/>
                              </a:solidFill>
                              <a:effectLst/>
                              <a:latin typeface="Verdana" panose="020B0604030504040204" pitchFamily="34" charset="0"/>
                            </a:rPr>
                            <a:t>Other</a:t>
                          </a:r>
                          <a:r>
                            <a:rPr lang="en-US" sz="1400" b="0" i="0" u="none" strike="noStrike" baseline="0" dirty="0">
                              <a:solidFill>
                                <a:srgbClr val="080808"/>
                              </a:solidFill>
                              <a:effectLst/>
                              <a:latin typeface="Verdana" panose="020B0604030504040204" pitchFamily="34" charset="0"/>
                            </a:rPr>
                            <a:t> </a:t>
                          </a:r>
                          <a:r>
                            <a:rPr lang="en-US" sz="1400" b="0" i="0" u="none" strike="noStrike" baseline="0" dirty="0" err="1">
                              <a:solidFill>
                                <a:srgbClr val="080808"/>
                              </a:solidFill>
                              <a:effectLst/>
                              <a:latin typeface="Verdana" panose="020B0604030504040204" pitchFamily="34" charset="0"/>
                            </a:rPr>
                            <a:t>Zika</a:t>
                          </a:r>
                          <a:r>
                            <a:rPr lang="en-US" sz="1400" b="0" i="0" u="none" strike="noStrike" baseline="0" dirty="0">
                              <a:solidFill>
                                <a:srgbClr val="080808"/>
                              </a:solidFill>
                              <a:effectLst/>
                              <a:latin typeface="Verdana" panose="020B0604030504040204" pitchFamily="34" charset="0"/>
                            </a:rPr>
                            <a:t>-related Birth Defects</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algn="ctr" fontAlgn="ctr"/>
                          <a:r>
                            <a:rPr lang="en-US" sz="1400" b="0" i="0" u="none" strike="noStrike" dirty="0">
                              <a:solidFill>
                                <a:srgbClr val="080808"/>
                              </a:solidFill>
                              <a:effectLst/>
                              <a:latin typeface="Verdana" panose="020B0604030504040204" pitchFamily="34" charset="0"/>
                            </a:rPr>
                            <a:t>Testing Status</a:t>
                          </a:r>
                        </a:p>
                      </a:txBody>
                      <a:tcPr marL="4574" marR="4574" marT="4574" marB="0" anchor="ctr">
                        <a:lnL>
                          <a:noFill/>
                        </a:lnL>
                        <a:lnR>
                          <a:noFill/>
                        </a:lnR>
                        <a:lnT>
                          <a:noFill/>
                        </a:lnT>
                        <a:lnB>
                          <a:noFill/>
                        </a:lnB>
                      </a:tcPr>
                    </a:tc>
                    <a:extLst>
                      <a:ext uri="{0D108BD9-81ED-4DB2-BD59-A6C34878D82A}">
                        <a16:rowId xmlns="" xmlns:a16="http://schemas.microsoft.com/office/drawing/2014/main" val="10001"/>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1</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tcPr>
                    </a:tc>
                    <a:extLst>
                      <a:ext uri="{0D108BD9-81ED-4DB2-BD59-A6C34878D82A}">
                        <a16:rowId xmlns="" xmlns:a16="http://schemas.microsoft.com/office/drawing/2014/main" val="10003"/>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2</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tcPr>
                    </a:tc>
                    <a:extLst>
                      <a:ext uri="{0D108BD9-81ED-4DB2-BD59-A6C34878D82A}">
                        <a16:rowId xmlns="" xmlns:a16="http://schemas.microsoft.com/office/drawing/2014/main" val="10005"/>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3</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tcPr>
                    </a:tc>
                    <a:extLst>
                      <a:ext uri="{0D108BD9-81ED-4DB2-BD59-A6C34878D82A}">
                        <a16:rowId xmlns="" xmlns:a16="http://schemas.microsoft.com/office/drawing/2014/main" val="1780343520"/>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4</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100" i="1" kern="1200" smtClean="0">
                                    <a:solidFill>
                                      <a:srgbClr val="00B050"/>
                                    </a:solidFill>
                                    <a:latin typeface="Cambria Math" panose="02040503050406030204" pitchFamily="18" charset="0"/>
                                    <a:ea typeface="Cambria Math" panose="02040503050406030204" pitchFamily="18" charset="0"/>
                                    <a:cs typeface="+mn-cs"/>
                                  </a:rPr>
                                  <m:t>∅</m:t>
                                </m:r>
                              </m:oMath>
                            </m:oMathPara>
                          </a14:m>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tcPr>
                    </a:tc>
                    <a:extLst>
                      <a:ext uri="{0D108BD9-81ED-4DB2-BD59-A6C34878D82A}">
                        <a16:rowId xmlns="" xmlns:a16="http://schemas.microsoft.com/office/drawing/2014/main" val="3970896683"/>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5</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smtClean="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100" i="1" kern="1200" smtClean="0">
                                    <a:solidFill>
                                      <a:srgbClr val="00B050"/>
                                    </a:solidFill>
                                    <a:latin typeface="Cambria Math" panose="02040503050406030204" pitchFamily="18" charset="0"/>
                                    <a:ea typeface="Cambria Math" panose="02040503050406030204" pitchFamily="18" charset="0"/>
                                    <a:cs typeface="+mn-cs"/>
                                  </a:rPr>
                                  <m:t>∅</m:t>
                                </m:r>
                              </m:oMath>
                            </m:oMathPara>
                          </a14:m>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tcPr>
                    </a:tc>
                    <a:extLst>
                      <a:ext uri="{0D108BD9-81ED-4DB2-BD59-A6C34878D82A}">
                        <a16:rowId xmlns="" xmlns:a16="http://schemas.microsoft.com/office/drawing/2014/main" val="1454312866"/>
                      </a:ext>
                    </a:extLst>
                  </a:tr>
                  <a:tr h="356286">
                    <a:tc>
                      <a:txBody>
                        <a:bodyPr/>
                        <a:lstStyle/>
                        <a:p>
                          <a:pPr algn="ctr" fontAlgn="ctr"/>
                          <a:r>
                            <a:rPr lang="en-US" sz="1400" b="0" i="0" u="none" strike="noStrike" dirty="0" smtClean="0">
                              <a:solidFill>
                                <a:srgbClr val="080808"/>
                              </a:solidFill>
                              <a:effectLst/>
                              <a:latin typeface="Verdana" panose="020B0604030504040204" pitchFamily="34" charset="0"/>
                            </a:rPr>
                            <a:t>6</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j-lt"/>
                              <a:ea typeface="+mn-ea"/>
                              <a:cs typeface="+mn-cs"/>
                            </a:rPr>
                            <a:t>-</a:t>
                          </a:r>
                        </a:p>
                      </a:txBody>
                      <a:tcPr marL="4574" marR="4574" marT="4574" marB="0" anchor="ctr">
                        <a:lnL>
                          <a:noFill/>
                        </a:lnL>
                        <a:lnR>
                          <a:noFill/>
                        </a:lnR>
                        <a:lnT>
                          <a:noFill/>
                        </a:lnT>
                        <a:lnB>
                          <a:noFill/>
                        </a:lnB>
                      </a:tcPr>
                    </a:tc>
                  </a:tr>
                  <a:tr h="344310">
                    <a:tc>
                      <a:txBody>
                        <a:bodyPr/>
                        <a:lstStyle/>
                        <a:p>
                          <a:pPr algn="ctr" fontAlgn="ctr"/>
                          <a:r>
                            <a:rPr lang="en-US" sz="1400" b="0" i="0" u="none" strike="noStrike" dirty="0" smtClean="0">
                              <a:solidFill>
                                <a:srgbClr val="080808"/>
                              </a:solidFill>
                              <a:effectLst/>
                              <a:latin typeface="Verdana" panose="020B0604030504040204" pitchFamily="34" charset="0"/>
                            </a:rPr>
                            <a:t>7</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tcPr>
                    </a:tc>
                  </a:tr>
                  <a:tr h="365384">
                    <a:tc>
                      <a:txBody>
                        <a:bodyPr/>
                        <a:lstStyle/>
                        <a:p>
                          <a:pPr algn="ctr" fontAlgn="ctr"/>
                          <a:r>
                            <a:rPr lang="en-US" sz="1400" b="0" i="0" u="none" strike="noStrike" dirty="0" smtClean="0">
                              <a:solidFill>
                                <a:srgbClr val="080808"/>
                              </a:solidFill>
                              <a:effectLst/>
                              <a:latin typeface="Verdana" panose="020B0604030504040204" pitchFamily="34" charset="0"/>
                            </a:rPr>
                            <a:t>8</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j-lt"/>
                              <a:ea typeface="+mn-ea"/>
                              <a:cs typeface="+mn-cs"/>
                            </a:rPr>
                            <a:t>-</a:t>
                          </a:r>
                        </a:p>
                      </a:txBody>
                      <a:tcPr marL="4574" marR="4574" marT="4574" marB="0" anchor="ctr">
                        <a:lnL>
                          <a:noFill/>
                        </a:lnL>
                        <a:lnR>
                          <a:noFill/>
                        </a:lnR>
                        <a:lnT>
                          <a:noFill/>
                        </a:lnT>
                        <a:lnB>
                          <a:noFill/>
                        </a:lnB>
                      </a:tcPr>
                    </a:tc>
                  </a:tr>
                  <a:tr h="384088">
                    <a:tc>
                      <a:txBody>
                        <a:bodyPr/>
                        <a:lstStyle/>
                        <a:p>
                          <a:pPr algn="ctr" fontAlgn="ctr"/>
                          <a:r>
                            <a:rPr lang="en-US" sz="1400" b="0" i="0" u="none" strike="noStrike" dirty="0" smtClean="0">
                              <a:solidFill>
                                <a:srgbClr val="080808"/>
                              </a:solidFill>
                              <a:effectLst/>
                              <a:latin typeface="Verdana" panose="020B0604030504040204" pitchFamily="34" charset="0"/>
                            </a:rPr>
                            <a:t>9</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j-lt"/>
                              <a:ea typeface="+mn-ea"/>
                              <a:cs typeface="+mn-cs"/>
                            </a:rPr>
                            <a:t>-</a:t>
                          </a:r>
                        </a:p>
                      </a:txBody>
                      <a:tcPr marL="4574" marR="4574" marT="4574" marB="0" anchor="ctr">
                        <a:lnL>
                          <a:noFill/>
                        </a:lnL>
                        <a:lnR>
                          <a:noFill/>
                        </a:lnR>
                        <a:lnT>
                          <a:noFill/>
                        </a:lnT>
                        <a:lnB>
                          <a:noFill/>
                        </a:lnB>
                      </a:tcPr>
                    </a:tc>
                    <a:extLst>
                      <a:ext uri="{0D108BD9-81ED-4DB2-BD59-A6C34878D82A}">
                        <a16:rowId xmlns="" xmlns:a16="http://schemas.microsoft.com/office/drawing/2014/main" val="445791768"/>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10</a:t>
                          </a:r>
                          <a:endParaRPr lang="en-US" sz="1400" b="0" i="0" u="none" strike="noStrike" dirty="0">
                            <a:solidFill>
                              <a:srgbClr val="080808"/>
                            </a:solidFill>
                            <a:effectLst/>
                            <a:latin typeface="Verdana" panose="020B0604030504040204" pitchFamily="34" charset="0"/>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tcPr>
                    </a:tc>
                    <a:extLst>
                      <a:ext uri="{0D108BD9-81ED-4DB2-BD59-A6C34878D82A}">
                        <a16:rowId xmlns="" xmlns:a16="http://schemas.microsoft.com/office/drawing/2014/main" val="170388209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261591491"/>
                  </p:ext>
                </p:extLst>
              </p:nvPr>
            </p:nvGraphicFramePr>
            <p:xfrm>
              <a:off x="721507" y="1080663"/>
              <a:ext cx="10378822" cy="5085077"/>
            </p:xfrm>
            <a:graphic>
              <a:graphicData uri="http://schemas.openxmlformats.org/drawingml/2006/table">
                <a:tbl>
                  <a:tblPr/>
                  <a:tblGrid>
                    <a:gridCol w="632503">
                      <a:extLst>
                        <a:ext uri="{9D8B030D-6E8A-4147-A177-3AD203B41FA5}">
                          <a16:colId xmlns:a16="http://schemas.microsoft.com/office/drawing/2014/main" xmlns="" xmlns:a14="http://schemas.microsoft.com/office/drawing/2010/main" val="20000"/>
                        </a:ext>
                      </a:extLst>
                    </a:gridCol>
                    <a:gridCol w="1926263">
                      <a:extLst>
                        <a:ext uri="{9D8B030D-6E8A-4147-A177-3AD203B41FA5}">
                          <a16:colId xmlns:a16="http://schemas.microsoft.com/office/drawing/2014/main" xmlns="" xmlns:a14="http://schemas.microsoft.com/office/drawing/2010/main" val="20002"/>
                        </a:ext>
                      </a:extLst>
                    </a:gridCol>
                    <a:gridCol w="2253492">
                      <a:extLst>
                        <a:ext uri="{9D8B030D-6E8A-4147-A177-3AD203B41FA5}">
                          <a16:colId xmlns:a16="http://schemas.microsoft.com/office/drawing/2014/main" xmlns="" xmlns:a14="http://schemas.microsoft.com/office/drawing/2010/main" val="20003"/>
                        </a:ext>
                      </a:extLst>
                    </a:gridCol>
                    <a:gridCol w="2675583">
                      <a:extLst>
                        <a:ext uri="{9D8B030D-6E8A-4147-A177-3AD203B41FA5}">
                          <a16:colId xmlns:a16="http://schemas.microsoft.com/office/drawing/2014/main" xmlns="" xmlns:a14="http://schemas.microsoft.com/office/drawing/2010/main" val="997952374"/>
                        </a:ext>
                      </a:extLst>
                    </a:gridCol>
                    <a:gridCol w="2890981">
                      <a:extLst>
                        <a:ext uri="{9D8B030D-6E8A-4147-A177-3AD203B41FA5}">
                          <a16:colId xmlns:a16="http://schemas.microsoft.com/office/drawing/2014/main" xmlns="" xmlns:a14="http://schemas.microsoft.com/office/drawing/2010/main" val="3770505436"/>
                        </a:ext>
                      </a:extLst>
                    </a:gridCol>
                  </a:tblGrid>
                  <a:tr h="554739">
                    <a:tc>
                      <a:txBody>
                        <a:bodyPr/>
                        <a:lstStyle/>
                        <a:p>
                          <a:pPr algn="ctr" fontAlgn="ctr"/>
                          <a:endParaRPr lang="en-US" sz="1800" b="1"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algn="ctr" fontAlgn="ctr"/>
                          <a:r>
                            <a:rPr lang="en-US" sz="1800" b="0" i="0" u="none" strike="noStrike" dirty="0">
                              <a:solidFill>
                                <a:srgbClr val="080808"/>
                              </a:solidFill>
                              <a:effectLst/>
                              <a:latin typeface="Verdana" panose="020B0604030504040204" pitchFamily="34" charset="0"/>
                            </a:rPr>
                            <a:t>Microcephaly</a:t>
                          </a:r>
                        </a:p>
                      </a:txBody>
                      <a:tcPr marL="6099" marR="6099" marT="6099" marB="0" anchor="ctr">
                        <a:lnL>
                          <a:noFill/>
                        </a:lnL>
                        <a:lnR>
                          <a:noFill/>
                        </a:lnR>
                        <a:lnT>
                          <a:noFill/>
                        </a:lnT>
                        <a:lnB>
                          <a:noFill/>
                        </a:lnB>
                      </a:tcPr>
                    </a:tc>
                    <a:tc>
                      <a:txBody>
                        <a:bodyPr/>
                        <a:lstStyle/>
                        <a:p>
                          <a:pPr algn="ctr" fontAlgn="ctr"/>
                          <a:r>
                            <a:rPr lang="en-US" sz="1800" b="0" i="0" u="none" strike="noStrike" dirty="0">
                              <a:solidFill>
                                <a:srgbClr val="080808"/>
                              </a:solidFill>
                              <a:effectLst/>
                              <a:latin typeface="Verdana" panose="020B0604030504040204" pitchFamily="34" charset="0"/>
                            </a:rPr>
                            <a:t>Other Brain Abnormalities</a:t>
                          </a:r>
                        </a:p>
                      </a:txBody>
                      <a:tcPr marL="6099" marR="6099" marT="6099" marB="0" anchor="ctr">
                        <a:lnL>
                          <a:noFill/>
                        </a:lnL>
                        <a:lnR>
                          <a:noFill/>
                        </a:lnR>
                        <a:lnT>
                          <a:noFill/>
                        </a:lnT>
                        <a:lnB>
                          <a:noFill/>
                        </a:lnB>
                      </a:tcPr>
                    </a:tc>
                    <a:tc>
                      <a:txBody>
                        <a:bodyPr/>
                        <a:lstStyle/>
                        <a:p>
                          <a:pPr algn="ctr" fontAlgn="ctr"/>
                          <a:r>
                            <a:rPr lang="en-US" sz="1800" b="0" i="0" u="none" strike="noStrike" dirty="0">
                              <a:solidFill>
                                <a:srgbClr val="080808"/>
                              </a:solidFill>
                              <a:effectLst/>
                              <a:latin typeface="Verdana" panose="020B0604030504040204" pitchFamily="34" charset="0"/>
                            </a:rPr>
                            <a:t>Other</a:t>
                          </a:r>
                          <a:r>
                            <a:rPr lang="en-US" sz="1800" b="0" i="0" u="none" strike="noStrike" baseline="0" dirty="0">
                              <a:solidFill>
                                <a:srgbClr val="080808"/>
                              </a:solidFill>
                              <a:effectLst/>
                              <a:latin typeface="Verdana" panose="020B0604030504040204" pitchFamily="34" charset="0"/>
                            </a:rPr>
                            <a:t> </a:t>
                          </a:r>
                          <a:r>
                            <a:rPr lang="en-US" sz="1800" b="0" i="0" u="none" strike="noStrike" baseline="0" dirty="0" err="1">
                              <a:solidFill>
                                <a:srgbClr val="080808"/>
                              </a:solidFill>
                              <a:effectLst/>
                              <a:latin typeface="Verdana" panose="020B0604030504040204" pitchFamily="34" charset="0"/>
                            </a:rPr>
                            <a:t>Zika</a:t>
                          </a:r>
                          <a:r>
                            <a:rPr lang="en-US" sz="1800" b="0" i="0" u="none" strike="noStrike" baseline="0" dirty="0">
                              <a:solidFill>
                                <a:srgbClr val="080808"/>
                              </a:solidFill>
                              <a:effectLst/>
                              <a:latin typeface="Verdana" panose="020B0604030504040204" pitchFamily="34" charset="0"/>
                            </a:rPr>
                            <a:t>-related Birth Defects</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algn="ctr" fontAlgn="ctr"/>
                          <a:r>
                            <a:rPr lang="en-US" sz="1800" b="0" i="0" u="none" strike="noStrike" dirty="0">
                              <a:solidFill>
                                <a:srgbClr val="080808"/>
                              </a:solidFill>
                              <a:effectLst/>
                              <a:latin typeface="Verdana" panose="020B0604030504040204" pitchFamily="34" charset="0"/>
                            </a:rPr>
                            <a:t>Testing Status</a:t>
                          </a:r>
                        </a:p>
                      </a:txBody>
                      <a:tcPr marL="6099" marR="6099" marT="6099" marB="0" anchor="ctr">
                        <a:lnL>
                          <a:noFill/>
                        </a:lnL>
                        <a:lnR>
                          <a:noFill/>
                        </a:lnR>
                        <a:lnT>
                          <a:noFill/>
                        </a:lnT>
                        <a:lnB>
                          <a:noFill/>
                        </a:lnB>
                      </a:tcPr>
                    </a:tc>
                    <a:extLst>
                      <a:ext uri="{0D108BD9-81ED-4DB2-BD59-A6C34878D82A}">
                        <a16:rowId xmlns:a16="http://schemas.microsoft.com/office/drawing/2014/main" xmlns="" xmlns:a14="http://schemas.microsoft.com/office/drawing/2010/main" val="10001"/>
                      </a:ext>
                    </a:extLst>
                  </a:tr>
                  <a:tr h="432819">
                    <a:tc>
                      <a:txBody>
                        <a:bodyPr/>
                        <a:lstStyle/>
                        <a:p>
                          <a:pPr algn="ctr" fontAlgn="ctr"/>
                          <a:r>
                            <a:rPr lang="en-US" sz="1800" b="0" i="0" u="none" strike="noStrike" dirty="0" smtClean="0">
                              <a:solidFill>
                                <a:srgbClr val="080808"/>
                              </a:solidFill>
                              <a:effectLst/>
                              <a:latin typeface="Verdana" panose="020B0604030504040204" pitchFamily="34" charset="0"/>
                            </a:rPr>
                            <a:t>1</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rPr>
                            <a:t>+</a:t>
                          </a:r>
                        </a:p>
                      </a:txBody>
                      <a:tcPr marL="6099" marR="6099" marT="6099" marB="0" anchor="ctr">
                        <a:lnL>
                          <a:noFill/>
                        </a:lnL>
                        <a:lnR>
                          <a:noFill/>
                        </a:lnR>
                        <a:lnT>
                          <a:noFill/>
                        </a:lnT>
                        <a:lnB>
                          <a:noFill/>
                        </a:lnB>
                      </a:tcPr>
                    </a:tc>
                    <a:extLst>
                      <a:ext uri="{0D108BD9-81ED-4DB2-BD59-A6C34878D82A}">
                        <a16:rowId xmlns:a16="http://schemas.microsoft.com/office/drawing/2014/main" xmlns="" xmlns:a14="http://schemas.microsoft.com/office/drawing/2010/main" val="10003"/>
                      </a:ext>
                    </a:extLst>
                  </a:tr>
                  <a:tr h="432819">
                    <a:tc>
                      <a:txBody>
                        <a:bodyPr/>
                        <a:lstStyle/>
                        <a:p>
                          <a:pPr algn="ctr" fontAlgn="ctr"/>
                          <a:r>
                            <a:rPr lang="en-US" sz="1800" b="0" i="0" u="none" strike="noStrike" dirty="0" smtClean="0">
                              <a:solidFill>
                                <a:srgbClr val="080808"/>
                              </a:solidFill>
                              <a:effectLst/>
                              <a:latin typeface="Verdana" panose="020B0604030504040204" pitchFamily="34" charset="0"/>
                            </a:rPr>
                            <a:t>2</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rPr>
                            <a:t>+</a:t>
                          </a:r>
                        </a:p>
                      </a:txBody>
                      <a:tcPr marL="6099" marR="6099" marT="6099" marB="0" anchor="ctr">
                        <a:lnL>
                          <a:noFill/>
                        </a:lnL>
                        <a:lnR>
                          <a:noFill/>
                        </a:lnR>
                        <a:lnT>
                          <a:noFill/>
                        </a:lnT>
                        <a:lnB>
                          <a:noFill/>
                        </a:lnB>
                      </a:tcPr>
                    </a:tc>
                    <a:extLst>
                      <a:ext uri="{0D108BD9-81ED-4DB2-BD59-A6C34878D82A}">
                        <a16:rowId xmlns:a16="http://schemas.microsoft.com/office/drawing/2014/main" xmlns="" xmlns:a14="http://schemas.microsoft.com/office/drawing/2010/main" val="10005"/>
                      </a:ext>
                    </a:extLst>
                  </a:tr>
                  <a:tr h="432819">
                    <a:tc>
                      <a:txBody>
                        <a:bodyPr/>
                        <a:lstStyle/>
                        <a:p>
                          <a:pPr algn="ctr" fontAlgn="ctr"/>
                          <a:r>
                            <a:rPr lang="en-US" sz="1800" b="0" i="0" u="none" strike="noStrike" dirty="0" smtClean="0">
                              <a:solidFill>
                                <a:srgbClr val="080808"/>
                              </a:solidFill>
                              <a:effectLst/>
                              <a:latin typeface="Verdana" panose="020B0604030504040204" pitchFamily="34" charset="0"/>
                            </a:rPr>
                            <a:t>3</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rPr>
                            <a:t>+</a:t>
                          </a:r>
                        </a:p>
                      </a:txBody>
                      <a:tcPr marL="6099" marR="6099" marT="6099" marB="0" anchor="ctr">
                        <a:lnL>
                          <a:noFill/>
                        </a:lnL>
                        <a:lnR>
                          <a:noFill/>
                        </a:lnR>
                        <a:lnT>
                          <a:noFill/>
                        </a:lnT>
                        <a:lnB>
                          <a:noFill/>
                        </a:lnB>
                      </a:tcPr>
                    </a:tc>
                    <a:extLst>
                      <a:ext uri="{0D108BD9-81ED-4DB2-BD59-A6C34878D82A}">
                        <a16:rowId xmlns:a16="http://schemas.microsoft.com/office/drawing/2014/main" xmlns="" xmlns:a14="http://schemas.microsoft.com/office/drawing/2010/main" val="1780343520"/>
                      </a:ext>
                    </a:extLst>
                  </a:tr>
                  <a:tr h="432819">
                    <a:tc>
                      <a:txBody>
                        <a:bodyPr/>
                        <a:lstStyle/>
                        <a:p>
                          <a:pPr algn="ctr" fontAlgn="ctr"/>
                          <a:r>
                            <a:rPr lang="en-US" sz="1800" b="0" i="0" u="none" strike="noStrike" dirty="0" smtClean="0">
                              <a:solidFill>
                                <a:srgbClr val="080808"/>
                              </a:solidFill>
                              <a:effectLst/>
                              <a:latin typeface="Verdana" panose="020B0604030504040204" pitchFamily="34" charset="0"/>
                            </a:rPr>
                            <a:t>4</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endParaRPr lang="en-US"/>
                        </a:p>
                      </a:txBody>
                      <a:tcPr marL="6099" marR="6099" marT="6099" marB="0" anchor="ctr">
                        <a:lnL>
                          <a:noFill/>
                        </a:lnL>
                        <a:lnR>
                          <a:noFill/>
                        </a:lnR>
                        <a:lnT>
                          <a:noFill/>
                        </a:lnT>
                        <a:lnB>
                          <a:noFill/>
                        </a:lnB>
                        <a:blipFill rotWithShape="0">
                          <a:blip r:embed="rId3"/>
                          <a:stretch>
                            <a:fillRect l="-259283" t="-443662" b="-697183"/>
                          </a:stretch>
                        </a:blipFill>
                      </a:tcPr>
                    </a:tc>
                    <a:extLst>
                      <a:ext uri="{0D108BD9-81ED-4DB2-BD59-A6C34878D82A}">
                        <a16:rowId xmlns:a16="http://schemas.microsoft.com/office/drawing/2014/main" xmlns="" xmlns:a14="http://schemas.microsoft.com/office/drawing/2010/main" val="3970896683"/>
                      </a:ext>
                    </a:extLst>
                  </a:tr>
                  <a:tr h="432819">
                    <a:tc>
                      <a:txBody>
                        <a:bodyPr/>
                        <a:lstStyle/>
                        <a:p>
                          <a:pPr algn="ctr" fontAlgn="ctr"/>
                          <a:r>
                            <a:rPr lang="en-US" sz="1800" b="0" i="0" u="none" strike="noStrike" dirty="0" smtClean="0">
                              <a:solidFill>
                                <a:srgbClr val="080808"/>
                              </a:solidFill>
                              <a:effectLst/>
                              <a:latin typeface="Verdana" panose="020B0604030504040204" pitchFamily="34" charset="0"/>
                            </a:rPr>
                            <a:t>5</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smtClean="0">
                              <a:solidFill>
                                <a:srgbClr val="00B050"/>
                              </a:solidFill>
                              <a:latin typeface="+mn-lt"/>
                              <a:ea typeface="+mn-ea"/>
                              <a:cs typeface="+mn-cs"/>
                              <a:sym typeface="Wingdings" panose="05000000000000000000" pitchFamily="2" charset="2"/>
                            </a:rPr>
                            <a:t></a:t>
                          </a:r>
                          <a:endParaRPr lang="en-US" sz="2800" kern="1200" dirty="0" smtClean="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endParaRPr lang="en-US"/>
                        </a:p>
                      </a:txBody>
                      <a:tcPr marL="6099" marR="6099" marT="6099" marB="0" anchor="ctr">
                        <a:lnL>
                          <a:noFill/>
                        </a:lnL>
                        <a:lnR>
                          <a:noFill/>
                        </a:lnR>
                        <a:lnT>
                          <a:noFill/>
                        </a:lnT>
                        <a:lnB>
                          <a:noFill/>
                        </a:lnB>
                        <a:blipFill rotWithShape="0">
                          <a:blip r:embed="rId3"/>
                          <a:stretch>
                            <a:fillRect l="-259283" t="-543662" b="-597183"/>
                          </a:stretch>
                        </a:blipFill>
                      </a:tcPr>
                    </a:tc>
                    <a:extLst>
                      <a:ext uri="{0D108BD9-81ED-4DB2-BD59-A6C34878D82A}">
                        <a16:rowId xmlns:a16="http://schemas.microsoft.com/office/drawing/2014/main" xmlns="" xmlns:a14="http://schemas.microsoft.com/office/drawing/2010/main" val="1454312866"/>
                      </a:ext>
                    </a:extLst>
                  </a:tr>
                  <a:tr h="475048">
                    <a:tc>
                      <a:txBody>
                        <a:bodyPr/>
                        <a:lstStyle/>
                        <a:p>
                          <a:pPr algn="ctr" fontAlgn="ctr"/>
                          <a:r>
                            <a:rPr lang="en-US" sz="1800" b="0" i="0" u="none" strike="noStrike" dirty="0" smtClean="0">
                              <a:solidFill>
                                <a:srgbClr val="080808"/>
                              </a:solidFill>
                              <a:effectLst/>
                              <a:latin typeface="Verdana" panose="020B0604030504040204" pitchFamily="34" charset="0"/>
                            </a:rPr>
                            <a:t>6</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smtClean="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j-lt"/>
                              <a:ea typeface="+mn-ea"/>
                              <a:cs typeface="+mn-cs"/>
                            </a:rPr>
                            <a:t>-</a:t>
                          </a:r>
                        </a:p>
                      </a:txBody>
                      <a:tcPr marL="6099" marR="6099" marT="6099" marB="0" anchor="ctr">
                        <a:lnL>
                          <a:noFill/>
                        </a:lnL>
                        <a:lnR>
                          <a:noFill/>
                        </a:lnR>
                        <a:lnT>
                          <a:noFill/>
                        </a:lnT>
                        <a:lnB>
                          <a:noFill/>
                        </a:lnB>
                      </a:tcPr>
                    </a:tc>
                  </a:tr>
                  <a:tr h="459080">
                    <a:tc>
                      <a:txBody>
                        <a:bodyPr/>
                        <a:lstStyle/>
                        <a:p>
                          <a:pPr algn="ctr" fontAlgn="ctr"/>
                          <a:r>
                            <a:rPr lang="en-US" sz="1800" b="0" i="0" u="none" strike="noStrike" dirty="0" smtClean="0">
                              <a:solidFill>
                                <a:srgbClr val="080808"/>
                              </a:solidFill>
                              <a:effectLst/>
                              <a:latin typeface="Verdana" panose="020B0604030504040204" pitchFamily="34" charset="0"/>
                            </a:rPr>
                            <a:t>7</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smtClean="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rPr>
                            <a:t>-</a:t>
                          </a:r>
                        </a:p>
                      </a:txBody>
                      <a:tcPr marL="6099" marR="6099" marT="6099" marB="0" anchor="ctr">
                        <a:lnL>
                          <a:noFill/>
                        </a:lnL>
                        <a:lnR>
                          <a:noFill/>
                        </a:lnR>
                        <a:lnT>
                          <a:noFill/>
                        </a:lnT>
                        <a:lnB>
                          <a:noFill/>
                        </a:lnB>
                      </a:tcPr>
                    </a:tc>
                  </a:tr>
                  <a:tr h="487179">
                    <a:tc>
                      <a:txBody>
                        <a:bodyPr/>
                        <a:lstStyle/>
                        <a:p>
                          <a:pPr algn="ctr" fontAlgn="ctr"/>
                          <a:r>
                            <a:rPr lang="en-US" sz="1800" b="0" i="0" u="none" strike="noStrike" dirty="0" smtClean="0">
                              <a:solidFill>
                                <a:srgbClr val="080808"/>
                              </a:solidFill>
                              <a:effectLst/>
                              <a:latin typeface="Verdana" panose="020B0604030504040204" pitchFamily="34" charset="0"/>
                            </a:rPr>
                            <a:t>8</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smtClean="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j-lt"/>
                              <a:ea typeface="+mn-ea"/>
                              <a:cs typeface="+mn-cs"/>
                            </a:rPr>
                            <a:t>-</a:t>
                          </a:r>
                        </a:p>
                      </a:txBody>
                      <a:tcPr marL="6099" marR="6099" marT="6099" marB="0" anchor="ctr">
                        <a:lnL>
                          <a:noFill/>
                        </a:lnL>
                        <a:lnR>
                          <a:noFill/>
                        </a:lnR>
                        <a:lnT>
                          <a:noFill/>
                        </a:lnT>
                        <a:lnB>
                          <a:noFill/>
                        </a:lnB>
                      </a:tcPr>
                    </a:tc>
                  </a:tr>
                  <a:tr h="512117">
                    <a:tc>
                      <a:txBody>
                        <a:bodyPr/>
                        <a:lstStyle/>
                        <a:p>
                          <a:pPr algn="ctr" fontAlgn="ctr"/>
                          <a:r>
                            <a:rPr lang="en-US" sz="1800" b="0" i="0" u="none" strike="noStrike" dirty="0" smtClean="0">
                              <a:solidFill>
                                <a:srgbClr val="080808"/>
                              </a:solidFill>
                              <a:effectLst/>
                              <a:latin typeface="Verdana" panose="020B0604030504040204" pitchFamily="34" charset="0"/>
                            </a:rPr>
                            <a:t>9</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j-lt"/>
                              <a:ea typeface="+mn-ea"/>
                              <a:cs typeface="+mn-cs"/>
                            </a:rPr>
                            <a:t>-</a:t>
                          </a:r>
                        </a:p>
                      </a:txBody>
                      <a:tcPr marL="6099" marR="6099" marT="6099" marB="0" anchor="ctr">
                        <a:lnL>
                          <a:noFill/>
                        </a:lnL>
                        <a:lnR>
                          <a:noFill/>
                        </a:lnR>
                        <a:lnT>
                          <a:noFill/>
                        </a:lnT>
                        <a:lnB>
                          <a:noFill/>
                        </a:lnB>
                      </a:tcPr>
                    </a:tc>
                    <a:extLst>
                      <a:ext uri="{0D108BD9-81ED-4DB2-BD59-A6C34878D82A}">
                        <a16:rowId xmlns:a16="http://schemas.microsoft.com/office/drawing/2014/main" xmlns="" xmlns:a14="http://schemas.microsoft.com/office/drawing/2010/main" val="445791768"/>
                      </a:ext>
                    </a:extLst>
                  </a:tr>
                  <a:tr h="432819">
                    <a:tc>
                      <a:txBody>
                        <a:bodyPr/>
                        <a:lstStyle/>
                        <a:p>
                          <a:pPr algn="ctr" fontAlgn="ctr"/>
                          <a:r>
                            <a:rPr lang="en-US" sz="1800" b="0" i="0" u="none" strike="noStrike" dirty="0" smtClean="0">
                              <a:solidFill>
                                <a:srgbClr val="080808"/>
                              </a:solidFill>
                              <a:effectLst/>
                              <a:latin typeface="Verdana" panose="020B0604030504040204" pitchFamily="34" charset="0"/>
                            </a:rPr>
                            <a:t>10</a:t>
                          </a:r>
                          <a:endParaRPr lang="en-US" sz="1800" b="0" i="0" u="none" strike="noStrike" dirty="0">
                            <a:solidFill>
                              <a:srgbClr val="080808"/>
                            </a:solidFill>
                            <a:effectLst/>
                            <a:latin typeface="Verdana" panose="020B0604030504040204" pitchFamily="34" charset="0"/>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sym typeface="Wingdings" panose="05000000000000000000" pitchFamily="2" charset="2"/>
                            </a:rPr>
                            <a:t></a:t>
                          </a: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800" kern="1200" dirty="0">
                            <a:solidFill>
                              <a:srgbClr val="00B050"/>
                            </a:solidFill>
                            <a:latin typeface="+mn-lt"/>
                            <a:ea typeface="+mn-ea"/>
                            <a:cs typeface="+mn-cs"/>
                          </a:endParaRPr>
                        </a:p>
                      </a:txBody>
                      <a:tcPr marL="6099" marR="6099" marT="6099" marB="0" anchor="ctr">
                        <a:lnL>
                          <a:noFill/>
                        </a:lnL>
                        <a:lnR>
                          <a:noFill/>
                        </a:lnR>
                        <a:lnT>
                          <a:noFill/>
                        </a:lnT>
                        <a:lnB>
                          <a:noFill/>
                        </a:lnB>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800" kern="1200" dirty="0">
                              <a:solidFill>
                                <a:srgbClr val="00B050"/>
                              </a:solidFill>
                              <a:latin typeface="+mn-lt"/>
                              <a:ea typeface="+mn-ea"/>
                              <a:cs typeface="+mn-cs"/>
                            </a:rPr>
                            <a:t>-</a:t>
                          </a:r>
                        </a:p>
                      </a:txBody>
                      <a:tcPr marL="6099" marR="6099" marT="6099" marB="0" anchor="ctr">
                        <a:lnL>
                          <a:noFill/>
                        </a:lnL>
                        <a:lnR>
                          <a:noFill/>
                        </a:lnR>
                        <a:lnT>
                          <a:noFill/>
                        </a:lnT>
                        <a:lnB>
                          <a:noFill/>
                        </a:lnB>
                      </a:tcPr>
                    </a:tc>
                    <a:extLst>
                      <a:ext uri="{0D108BD9-81ED-4DB2-BD59-A6C34878D82A}">
                        <a16:rowId xmlns:a16="http://schemas.microsoft.com/office/drawing/2014/main" xmlns="" xmlns:a14="http://schemas.microsoft.com/office/drawing/2010/main" val="1703882099"/>
                      </a:ext>
                    </a:extLst>
                  </a:tr>
                </a:tbl>
              </a:graphicData>
            </a:graphic>
          </p:graphicFrame>
        </mc:Fallback>
      </mc:AlternateContent>
      <p:sp>
        <p:nvSpPr>
          <p:cNvPr id="5" name="Title 1"/>
          <p:cNvSpPr>
            <a:spLocks noGrp="1"/>
          </p:cNvSpPr>
          <p:nvPr>
            <p:ph type="title"/>
          </p:nvPr>
        </p:nvSpPr>
        <p:spPr>
          <a:xfrm>
            <a:off x="1379482" y="944554"/>
            <a:ext cx="6717916" cy="642938"/>
          </a:xfrm>
        </p:spPr>
        <p:txBody>
          <a:bodyPr/>
          <a:lstStyle/>
          <a:p>
            <a:r>
              <a:rPr lang="en-US" dirty="0"/>
              <a:t>Zika-related Birth Defects in </a:t>
            </a:r>
            <a:r>
              <a:rPr lang="en-US" dirty="0" smtClean="0"/>
              <a:t>15 </a:t>
            </a:r>
            <a:r>
              <a:rPr lang="en-US" dirty="0"/>
              <a:t>of </a:t>
            </a:r>
            <a:r>
              <a:rPr lang="en-US" dirty="0" smtClean="0"/>
              <a:t>219 Pregnancy </a:t>
            </a:r>
            <a:r>
              <a:rPr lang="en-US" dirty="0"/>
              <a:t>Outcomes</a:t>
            </a:r>
          </a:p>
        </p:txBody>
      </p:sp>
    </p:spTree>
    <p:extLst>
      <p:ext uri="{BB962C8B-B14F-4D97-AF65-F5344CB8AC3E}">
        <p14:creationId xmlns:p14="http://schemas.microsoft.com/office/powerpoint/2010/main" val="1096521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27</a:t>
            </a:fld>
            <a:endParaRPr lang="en-US"/>
          </a:p>
        </p:txBody>
      </p:sp>
      <p:sp>
        <p:nvSpPr>
          <p:cNvPr id="13" name="Content Placeholder 6"/>
          <p:cNvSpPr txBox="1">
            <a:spLocks/>
          </p:cNvSpPr>
          <p:nvPr/>
        </p:nvSpPr>
        <p:spPr>
          <a:xfrm>
            <a:off x="1696402" y="179388"/>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err="1" smtClean="0">
                <a:solidFill>
                  <a:srgbClr val="FFFFFF"/>
                </a:solidFill>
                <a:latin typeface="+mj-lt"/>
              </a:rPr>
              <a:t>Zika</a:t>
            </a:r>
            <a:r>
              <a:rPr lang="en-US" sz="2800" b="1" dirty="0" smtClean="0">
                <a:solidFill>
                  <a:srgbClr val="FFFFFF"/>
                </a:solidFill>
                <a:latin typeface="+mj-lt"/>
              </a:rPr>
              <a:t>-Associated Birth </a:t>
            </a:r>
            <a:r>
              <a:rPr lang="en-US" sz="2800" b="1" dirty="0">
                <a:solidFill>
                  <a:srgbClr val="FFFFFF"/>
                </a:solidFill>
                <a:latin typeface="+mj-lt"/>
              </a:rPr>
              <a:t>Defects </a:t>
            </a:r>
            <a:endParaRPr lang="en-US" sz="2800" b="1" dirty="0" smtClean="0">
              <a:solidFill>
                <a:srgbClr val="FFFFFF"/>
              </a:solidFill>
              <a:latin typeface="+mj-lt"/>
            </a:endParaRPr>
          </a:p>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smtClean="0">
                <a:solidFill>
                  <a:srgbClr val="FFFFFF"/>
                </a:solidFill>
                <a:latin typeface="+mj-lt"/>
              </a:rPr>
              <a:t>in </a:t>
            </a:r>
            <a:r>
              <a:rPr lang="en-US" sz="2800" b="1" dirty="0">
                <a:solidFill>
                  <a:srgbClr val="FFFFFF"/>
                </a:solidFill>
                <a:latin typeface="+mj-lt"/>
              </a:rPr>
              <a:t>15 of 219 Pregnancy Outcomes</a:t>
            </a:r>
            <a:endParaRPr lang="en-US" sz="2800" b="1" dirty="0">
              <a:solidFill>
                <a:srgbClr val="FFFFFF"/>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794702640"/>
              </p:ext>
            </p:extLst>
          </p:nvPr>
        </p:nvGraphicFramePr>
        <p:xfrm>
          <a:off x="1200348" y="1230148"/>
          <a:ext cx="7784116" cy="1729750"/>
        </p:xfrm>
        <a:graphic>
          <a:graphicData uri="http://schemas.openxmlformats.org/drawingml/2006/table">
            <a:tbl>
              <a:tblPr/>
              <a:tblGrid>
                <a:gridCol w="474377">
                  <a:extLst>
                    <a:ext uri="{9D8B030D-6E8A-4147-A177-3AD203B41FA5}">
                      <a16:colId xmlns="" xmlns:a16="http://schemas.microsoft.com/office/drawing/2014/main" xmlns:a14="http://schemas.microsoft.com/office/drawing/2010/main" xmlns:mc="http://schemas.openxmlformats.org/markup-compatibility/2006" val="20000"/>
                    </a:ext>
                  </a:extLst>
                </a:gridCol>
                <a:gridCol w="1444697">
                  <a:extLst>
                    <a:ext uri="{9D8B030D-6E8A-4147-A177-3AD203B41FA5}">
                      <a16:colId xmlns="" xmlns:a16="http://schemas.microsoft.com/office/drawing/2014/main" xmlns:a14="http://schemas.microsoft.com/office/drawing/2010/main" xmlns:mc="http://schemas.openxmlformats.org/markup-compatibility/2006" val="20002"/>
                    </a:ext>
                  </a:extLst>
                </a:gridCol>
                <a:gridCol w="1690119">
                  <a:extLst>
                    <a:ext uri="{9D8B030D-6E8A-4147-A177-3AD203B41FA5}">
                      <a16:colId xmlns="" xmlns:a16="http://schemas.microsoft.com/office/drawing/2014/main" xmlns:a14="http://schemas.microsoft.com/office/drawing/2010/main" xmlns:mc="http://schemas.openxmlformats.org/markup-compatibility/2006" val="20003"/>
                    </a:ext>
                  </a:extLst>
                </a:gridCol>
                <a:gridCol w="2484394">
                  <a:extLst>
                    <a:ext uri="{9D8B030D-6E8A-4147-A177-3AD203B41FA5}">
                      <a16:colId xmlns="" xmlns:a16="http://schemas.microsoft.com/office/drawing/2014/main" xmlns:a14="http://schemas.microsoft.com/office/drawing/2010/main" xmlns:mc="http://schemas.openxmlformats.org/markup-compatibility/2006" val="997952374"/>
                    </a:ext>
                  </a:extLst>
                </a:gridCol>
                <a:gridCol w="1690529">
                  <a:extLst>
                    <a:ext uri="{9D8B030D-6E8A-4147-A177-3AD203B41FA5}">
                      <a16:colId xmlns="" xmlns:a16="http://schemas.microsoft.com/office/drawing/2014/main" xmlns:a14="http://schemas.microsoft.com/office/drawing/2010/main" xmlns:mc="http://schemas.openxmlformats.org/markup-compatibility/2006" val="3770505436"/>
                    </a:ext>
                  </a:extLst>
                </a:gridCol>
              </a:tblGrid>
              <a:tr h="375308">
                <a:tc>
                  <a:txBody>
                    <a:bodyPr/>
                    <a:lstStyle/>
                    <a:p>
                      <a:pPr algn="ctr" fontAlgn="ctr"/>
                      <a:endParaRPr lang="en-US" sz="1400" b="1"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Microcephaly</a:t>
                      </a: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 Brain Abnormalities</a:t>
                      </a: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a:t>
                      </a:r>
                      <a:r>
                        <a:rPr lang="en-US" sz="1400" b="1" i="0" u="none" strike="noStrike" baseline="0" dirty="0">
                          <a:solidFill>
                            <a:srgbClr val="080808"/>
                          </a:solidFill>
                          <a:effectLst/>
                          <a:latin typeface="Verdana" panose="020B0604030504040204" pitchFamily="34" charset="0"/>
                        </a:rPr>
                        <a:t> </a:t>
                      </a:r>
                      <a:r>
                        <a:rPr lang="en-US" sz="1400" b="1" i="0" u="none" strike="noStrike" baseline="0" dirty="0" err="1" smtClean="0">
                          <a:solidFill>
                            <a:srgbClr val="080808"/>
                          </a:solidFill>
                          <a:effectLst/>
                          <a:latin typeface="Verdana" panose="020B0604030504040204" pitchFamily="34" charset="0"/>
                        </a:rPr>
                        <a:t>Zika</a:t>
                      </a:r>
                      <a:r>
                        <a:rPr lang="en-US" sz="1400" b="1" i="0" u="none" strike="noStrike" baseline="0" dirty="0" smtClean="0">
                          <a:solidFill>
                            <a:srgbClr val="080808"/>
                          </a:solidFill>
                          <a:effectLst/>
                          <a:latin typeface="Verdana" panose="020B0604030504040204" pitchFamily="34" charset="0"/>
                        </a:rPr>
                        <a:t>-Associated </a:t>
                      </a:r>
                      <a:r>
                        <a:rPr lang="en-US" sz="1400" b="1" i="0" u="none" strike="noStrike" baseline="0" dirty="0">
                          <a:solidFill>
                            <a:srgbClr val="080808"/>
                          </a:solidFill>
                          <a:effectLst/>
                          <a:latin typeface="Verdana" panose="020B0604030504040204" pitchFamily="34" charset="0"/>
                        </a:rPr>
                        <a:t>Birth Defects</a:t>
                      </a:r>
                      <a:endParaRPr lang="en-US" sz="1400" b="1" i="0" u="none" strike="noStrike" dirty="0">
                        <a:solidFill>
                          <a:srgbClr val="080808"/>
                        </a:solidFill>
                        <a:effectLst/>
                        <a:latin typeface="Verdana" panose="020B0604030504040204" pitchFamily="34" charset="0"/>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Testing Status</a:t>
                      </a: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xmlns:a14="http://schemas.microsoft.com/office/drawing/2010/main" xmlns:mc="http://schemas.openxmlformats.org/markup-compatibility/2006" val="10001"/>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10003"/>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10005"/>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xmlns:mc="http://schemas.openxmlformats.org/markup-compatibility/2006" val="1780343520"/>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440003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28</a:t>
            </a:fld>
            <a:endParaRPr lang="en-US"/>
          </a:p>
        </p:txBody>
      </p:sp>
      <p:sp>
        <p:nvSpPr>
          <p:cNvPr id="13" name="Content Placeholder 6"/>
          <p:cNvSpPr txBox="1">
            <a:spLocks/>
          </p:cNvSpPr>
          <p:nvPr/>
        </p:nvSpPr>
        <p:spPr>
          <a:xfrm>
            <a:off x="1696402" y="179388"/>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err="1" smtClean="0">
                <a:solidFill>
                  <a:srgbClr val="FFFFFF"/>
                </a:solidFill>
                <a:latin typeface="+mj-lt"/>
              </a:rPr>
              <a:t>Zika</a:t>
            </a:r>
            <a:r>
              <a:rPr lang="en-US" sz="2800" b="1" dirty="0" smtClean="0">
                <a:solidFill>
                  <a:srgbClr val="FFFFFF"/>
                </a:solidFill>
                <a:latin typeface="+mj-lt"/>
              </a:rPr>
              <a:t>-Associated Birth </a:t>
            </a:r>
            <a:r>
              <a:rPr lang="en-US" sz="2800" b="1" dirty="0">
                <a:solidFill>
                  <a:srgbClr val="FFFFFF"/>
                </a:solidFill>
                <a:latin typeface="+mj-lt"/>
              </a:rPr>
              <a:t>Defects </a:t>
            </a:r>
            <a:endParaRPr lang="en-US" sz="2800" b="1" dirty="0" smtClean="0">
              <a:solidFill>
                <a:srgbClr val="FFFFFF"/>
              </a:solidFill>
              <a:latin typeface="+mj-lt"/>
            </a:endParaRPr>
          </a:p>
          <a:p>
            <a:pPr marL="0" indent="0" algn="ctr">
              <a:lnSpc>
                <a:spcPct val="100000"/>
              </a:lnSpc>
              <a:spcBef>
                <a:spcPts val="0"/>
              </a:spcBef>
              <a:buNone/>
              <a:defRPr sz="1400" b="0" i="0" u="none" strike="noStrike" kern="1200" spc="0" baseline="0">
                <a:solidFill>
                  <a:prstClr val="black">
                    <a:lumMod val="65000"/>
                    <a:lumOff val="35000"/>
                  </a:prstClr>
                </a:solidFill>
                <a:latin typeface="+mn-lt"/>
                <a:ea typeface="+mn-ea"/>
                <a:cs typeface="+mn-cs"/>
              </a:defRPr>
            </a:pPr>
            <a:r>
              <a:rPr lang="en-US" sz="2800" b="1" dirty="0" smtClean="0">
                <a:solidFill>
                  <a:srgbClr val="FFFFFF"/>
                </a:solidFill>
                <a:latin typeface="+mj-lt"/>
              </a:rPr>
              <a:t>in </a:t>
            </a:r>
            <a:r>
              <a:rPr lang="en-US" sz="2800" b="1" dirty="0">
                <a:solidFill>
                  <a:srgbClr val="FFFFFF"/>
                </a:solidFill>
                <a:latin typeface="+mj-lt"/>
              </a:rPr>
              <a:t>15 of 219 Pregnancy Outcomes</a:t>
            </a:r>
            <a:endParaRPr lang="en-US" sz="2800" b="1" dirty="0">
              <a:solidFill>
                <a:srgbClr val="FFFFFF"/>
              </a:solidFill>
              <a:latin typeface="+mj-lt"/>
            </a:endParaRPr>
          </a:p>
        </p:txBody>
      </p:sp>
      <mc:AlternateContent xmlns:mc="http://schemas.openxmlformats.org/markup-compatibility/2006">
        <mc:Choice xmlns:a14="http://schemas.microsoft.com/office/drawing/2010/main" Requires="a14">
          <p:graphicFrame>
            <p:nvGraphicFramePr>
              <p:cNvPr id="10" name="Table 9"/>
              <p:cNvGraphicFramePr>
                <a:graphicFrameLocks noGrp="1"/>
              </p:cNvGraphicFramePr>
              <p:nvPr>
                <p:extLst>
                  <p:ext uri="{D42A27DB-BD31-4B8C-83A1-F6EECF244321}">
                    <p14:modId xmlns:p14="http://schemas.microsoft.com/office/powerpoint/2010/main" val="2853504545"/>
                  </p:ext>
                </p:extLst>
              </p:nvPr>
            </p:nvGraphicFramePr>
            <p:xfrm>
              <a:off x="1200348" y="1230148"/>
              <a:ext cx="7784116" cy="2378978"/>
            </p:xfrm>
            <a:graphic>
              <a:graphicData uri="http://schemas.openxmlformats.org/drawingml/2006/table">
                <a:tbl>
                  <a:tblPr/>
                  <a:tblGrid>
                    <a:gridCol w="474377">
                      <a:extLst>
                        <a:ext uri="{9D8B030D-6E8A-4147-A177-3AD203B41FA5}">
                          <a16:colId xmlns="" xmlns:a16="http://schemas.microsoft.com/office/drawing/2014/main" val="20000"/>
                        </a:ext>
                      </a:extLst>
                    </a:gridCol>
                    <a:gridCol w="1444697">
                      <a:extLst>
                        <a:ext uri="{9D8B030D-6E8A-4147-A177-3AD203B41FA5}">
                          <a16:colId xmlns="" xmlns:a16="http://schemas.microsoft.com/office/drawing/2014/main" val="20002"/>
                        </a:ext>
                      </a:extLst>
                    </a:gridCol>
                    <a:gridCol w="1690119">
                      <a:extLst>
                        <a:ext uri="{9D8B030D-6E8A-4147-A177-3AD203B41FA5}">
                          <a16:colId xmlns="" xmlns:a16="http://schemas.microsoft.com/office/drawing/2014/main" val="20003"/>
                        </a:ext>
                      </a:extLst>
                    </a:gridCol>
                    <a:gridCol w="2484394">
                      <a:extLst>
                        <a:ext uri="{9D8B030D-6E8A-4147-A177-3AD203B41FA5}">
                          <a16:colId xmlns="" xmlns:a16="http://schemas.microsoft.com/office/drawing/2014/main" val="997952374"/>
                        </a:ext>
                      </a:extLst>
                    </a:gridCol>
                    <a:gridCol w="1690529">
                      <a:extLst>
                        <a:ext uri="{9D8B030D-6E8A-4147-A177-3AD203B41FA5}">
                          <a16:colId xmlns="" xmlns:a16="http://schemas.microsoft.com/office/drawing/2014/main" val="3770505436"/>
                        </a:ext>
                      </a:extLst>
                    </a:gridCol>
                  </a:tblGrid>
                  <a:tr h="375308">
                    <a:tc>
                      <a:txBody>
                        <a:bodyPr/>
                        <a:lstStyle/>
                        <a:p>
                          <a:pPr algn="ctr" fontAlgn="ctr"/>
                          <a:endParaRPr lang="en-US" sz="1400" b="1"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Microcephaly</a:t>
                          </a: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 Brain Abnormalities</a:t>
                          </a: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a:t>
                          </a:r>
                          <a:r>
                            <a:rPr lang="en-US" sz="1400" b="1" i="0" u="none" strike="noStrike" baseline="0" dirty="0">
                              <a:solidFill>
                                <a:srgbClr val="080808"/>
                              </a:solidFill>
                              <a:effectLst/>
                              <a:latin typeface="Verdana" panose="020B0604030504040204" pitchFamily="34" charset="0"/>
                            </a:rPr>
                            <a:t> </a:t>
                          </a:r>
                          <a:r>
                            <a:rPr lang="en-US" sz="1400" b="1" i="0" u="none" strike="noStrike" baseline="0" dirty="0" err="1" smtClean="0">
                              <a:solidFill>
                                <a:srgbClr val="080808"/>
                              </a:solidFill>
                              <a:effectLst/>
                              <a:latin typeface="Verdana" panose="020B0604030504040204" pitchFamily="34" charset="0"/>
                            </a:rPr>
                            <a:t>Zika</a:t>
                          </a:r>
                          <a:r>
                            <a:rPr lang="en-US" sz="1400" b="1" i="0" u="none" strike="noStrike" baseline="0" dirty="0" smtClean="0">
                              <a:solidFill>
                                <a:srgbClr val="080808"/>
                              </a:solidFill>
                              <a:effectLst/>
                              <a:latin typeface="Verdana" panose="020B0604030504040204" pitchFamily="34" charset="0"/>
                            </a:rPr>
                            <a:t>-Associated </a:t>
                          </a:r>
                          <a:r>
                            <a:rPr lang="en-US" sz="1400" b="1" i="0" u="none" strike="noStrike" baseline="0" dirty="0">
                              <a:solidFill>
                                <a:srgbClr val="080808"/>
                              </a:solidFill>
                              <a:effectLst/>
                              <a:latin typeface="Verdana" panose="020B0604030504040204" pitchFamily="34" charset="0"/>
                            </a:rPr>
                            <a:t>Birth Defects</a:t>
                          </a:r>
                          <a:endParaRPr lang="en-US" sz="1400" b="1" i="0" u="none" strike="noStrike" dirty="0">
                            <a:solidFill>
                              <a:srgbClr val="080808"/>
                            </a:solidFill>
                            <a:effectLst/>
                            <a:latin typeface="Verdana" panose="020B0604030504040204" pitchFamily="34" charset="0"/>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Testing Status</a:t>
                          </a: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1"/>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val="10003"/>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0005"/>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780343520"/>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tr>
                  <a:tr h="282476">
                    <a:tc>
                      <a:txBody>
                        <a:bodyPr/>
                        <a:lstStyle/>
                        <a:p>
                          <a:pPr algn="ctr" fontAlgn="ctr"/>
                          <a:r>
                            <a:rPr lang="en-US" sz="1400" b="0" i="0" u="none" strike="noStrike" dirty="0" smtClean="0">
                              <a:solidFill>
                                <a:srgbClr val="080808"/>
                              </a:solidFill>
                              <a:effectLst/>
                              <a:latin typeface="Verdana" panose="020B0604030504040204" pitchFamily="34" charset="0"/>
                            </a:rPr>
                            <a:t>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100" i="1" kern="1200" smtClean="0">
                                    <a:solidFill>
                                      <a:srgbClr val="00B050"/>
                                    </a:solidFill>
                                    <a:latin typeface="Cambria Math" panose="02040503050406030204" pitchFamily="18" charset="0"/>
                                    <a:ea typeface="Cambria Math" panose="02040503050406030204" pitchFamily="18" charset="0"/>
                                    <a:cs typeface="+mn-cs"/>
                                  </a:rPr>
                                  <m:t>∅</m:t>
                                </m:r>
                              </m:oMath>
                            </m:oMathPara>
                          </a14:m>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3970896683"/>
                      </a:ext>
                    </a:extLst>
                  </a:tr>
                  <a:tr h="282476">
                    <a:tc>
                      <a:txBody>
                        <a:bodyPr/>
                        <a:lstStyle/>
                        <a:p>
                          <a:pPr algn="ctr" fontAlgn="ctr"/>
                          <a:r>
                            <a:rPr lang="en-US" sz="1400" b="0" i="0" u="none" strike="noStrike" dirty="0" smtClean="0">
                              <a:solidFill>
                                <a:srgbClr val="080808"/>
                              </a:solidFill>
                              <a:effectLst/>
                              <a:latin typeface="Verdana" panose="020B0604030504040204" pitchFamily="34" charset="0"/>
                            </a:rPr>
                            <a:t>6</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smtClean="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100" i="1" kern="1200" smtClean="0">
                                    <a:solidFill>
                                      <a:srgbClr val="00B050"/>
                                    </a:solidFill>
                                    <a:latin typeface="Cambria Math" panose="02040503050406030204" pitchFamily="18" charset="0"/>
                                    <a:ea typeface="Cambria Math" panose="02040503050406030204" pitchFamily="18" charset="0"/>
                                    <a:cs typeface="+mn-cs"/>
                                  </a:rPr>
                                  <m:t>∅</m:t>
                                </m:r>
                              </m:oMath>
                            </m:oMathPara>
                          </a14:m>
                          <a:endParaRPr lang="en-US" sz="2100" kern="1200" dirty="0">
                            <a:solidFill>
                              <a:srgbClr val="00B050"/>
                            </a:solidFill>
                            <a:latin typeface="+mj-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454312866"/>
                      </a:ext>
                    </a:extLst>
                  </a:tr>
                </a:tbl>
              </a:graphicData>
            </a:graphic>
          </p:graphicFrame>
        </mc:Choice>
        <mc:Fallback>
          <p:graphicFrame>
            <p:nvGraphicFramePr>
              <p:cNvPr id="10" name="Table 9"/>
              <p:cNvGraphicFramePr>
                <a:graphicFrameLocks noGrp="1"/>
              </p:cNvGraphicFramePr>
              <p:nvPr>
                <p:extLst>
                  <p:ext uri="{D42A27DB-BD31-4B8C-83A1-F6EECF244321}">
                    <p14:modId xmlns:p14="http://schemas.microsoft.com/office/powerpoint/2010/main" val="2853504545"/>
                  </p:ext>
                </p:extLst>
              </p:nvPr>
            </p:nvGraphicFramePr>
            <p:xfrm>
              <a:off x="1200348" y="1230148"/>
              <a:ext cx="7784116" cy="2378978"/>
            </p:xfrm>
            <a:graphic>
              <a:graphicData uri="http://schemas.openxmlformats.org/drawingml/2006/table">
                <a:tbl>
                  <a:tblPr/>
                  <a:tblGrid>
                    <a:gridCol w="474377">
                      <a:extLst>
                        <a:ext uri="{9D8B030D-6E8A-4147-A177-3AD203B41FA5}">
                          <a16:colId xmlns="" xmlns:a16="http://schemas.microsoft.com/office/drawing/2014/main" xmlns:a14="http://schemas.microsoft.com/office/drawing/2010/main" val="20000"/>
                        </a:ext>
                      </a:extLst>
                    </a:gridCol>
                    <a:gridCol w="1444697">
                      <a:extLst>
                        <a:ext uri="{9D8B030D-6E8A-4147-A177-3AD203B41FA5}">
                          <a16:colId xmlns="" xmlns:a16="http://schemas.microsoft.com/office/drawing/2014/main" xmlns:a14="http://schemas.microsoft.com/office/drawing/2010/main" val="20002"/>
                        </a:ext>
                      </a:extLst>
                    </a:gridCol>
                    <a:gridCol w="1690119">
                      <a:extLst>
                        <a:ext uri="{9D8B030D-6E8A-4147-A177-3AD203B41FA5}">
                          <a16:colId xmlns="" xmlns:a16="http://schemas.microsoft.com/office/drawing/2014/main" xmlns:a14="http://schemas.microsoft.com/office/drawing/2010/main" val="20003"/>
                        </a:ext>
                      </a:extLst>
                    </a:gridCol>
                    <a:gridCol w="2484394">
                      <a:extLst>
                        <a:ext uri="{9D8B030D-6E8A-4147-A177-3AD203B41FA5}">
                          <a16:colId xmlns="" xmlns:a16="http://schemas.microsoft.com/office/drawing/2014/main" xmlns:a14="http://schemas.microsoft.com/office/drawing/2010/main" val="997952374"/>
                        </a:ext>
                      </a:extLst>
                    </a:gridCol>
                    <a:gridCol w="1690529">
                      <a:extLst>
                        <a:ext uri="{9D8B030D-6E8A-4147-A177-3AD203B41FA5}">
                          <a16:colId xmlns="" xmlns:a16="http://schemas.microsoft.com/office/drawing/2014/main" xmlns:a14="http://schemas.microsoft.com/office/drawing/2010/main" val="3770505436"/>
                        </a:ext>
                      </a:extLst>
                    </a:gridCol>
                  </a:tblGrid>
                  <a:tr h="431294">
                    <a:tc>
                      <a:txBody>
                        <a:bodyPr/>
                        <a:lstStyle/>
                        <a:p>
                          <a:pPr algn="ctr" fontAlgn="ctr"/>
                          <a:endParaRPr lang="en-US" sz="1400" b="1"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Microcephaly</a:t>
                          </a: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 Brain Abnormalities</a:t>
                          </a: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Other</a:t>
                          </a:r>
                          <a:r>
                            <a:rPr lang="en-US" sz="1400" b="1" i="0" u="none" strike="noStrike" baseline="0" dirty="0">
                              <a:solidFill>
                                <a:srgbClr val="080808"/>
                              </a:solidFill>
                              <a:effectLst/>
                              <a:latin typeface="Verdana" panose="020B0604030504040204" pitchFamily="34" charset="0"/>
                            </a:rPr>
                            <a:t> </a:t>
                          </a:r>
                          <a:r>
                            <a:rPr lang="en-US" sz="1400" b="1" i="0" u="none" strike="noStrike" baseline="0" dirty="0" err="1" smtClean="0">
                              <a:solidFill>
                                <a:srgbClr val="080808"/>
                              </a:solidFill>
                              <a:effectLst/>
                              <a:latin typeface="Verdana" panose="020B0604030504040204" pitchFamily="34" charset="0"/>
                            </a:rPr>
                            <a:t>Zika</a:t>
                          </a:r>
                          <a:r>
                            <a:rPr lang="en-US" sz="1400" b="1" i="0" u="none" strike="noStrike" baseline="0" dirty="0" smtClean="0">
                              <a:solidFill>
                                <a:srgbClr val="080808"/>
                              </a:solidFill>
                              <a:effectLst/>
                              <a:latin typeface="Verdana" panose="020B0604030504040204" pitchFamily="34" charset="0"/>
                            </a:rPr>
                            <a:t>-Associated </a:t>
                          </a:r>
                          <a:r>
                            <a:rPr lang="en-US" sz="1400" b="1" i="0" u="none" strike="noStrike" baseline="0" dirty="0">
                              <a:solidFill>
                                <a:srgbClr val="080808"/>
                              </a:solidFill>
                              <a:effectLst/>
                              <a:latin typeface="Verdana" panose="020B0604030504040204" pitchFamily="34" charset="0"/>
                            </a:rPr>
                            <a:t>Birth Defects</a:t>
                          </a:r>
                          <a:endParaRPr lang="en-US" sz="1400" b="1" i="0" u="none" strike="noStrike" dirty="0">
                            <a:solidFill>
                              <a:srgbClr val="080808"/>
                            </a:solidFill>
                            <a:effectLst/>
                            <a:latin typeface="Verdana" panose="020B0604030504040204" pitchFamily="34" charset="0"/>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80808"/>
                              </a:solidFill>
                              <a:effectLst/>
                              <a:latin typeface="Verdana" panose="020B0604030504040204" pitchFamily="34" charset="0"/>
                            </a:rPr>
                            <a:t>Testing Status</a:t>
                          </a:r>
                        </a:p>
                      </a:txBody>
                      <a:tcPr marL="4574" marR="4574" marT="457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xmlns:a14="http://schemas.microsoft.com/office/drawing/2010/main" val="10001"/>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1</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0003"/>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2</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0005"/>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3</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xmlns:a14="http://schemas.microsoft.com/office/drawing/2010/main" val="1780343520"/>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4</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rPr>
                            <a:t>+</a:t>
                          </a:r>
                        </a:p>
                      </a:txBody>
                      <a:tcPr marL="4574" marR="4574" marT="4574" marB="0" anchor="ctr">
                        <a:lnL>
                          <a:noFill/>
                        </a:lnL>
                        <a:lnR>
                          <a:noFill/>
                        </a:lnR>
                        <a:lnT>
                          <a:noFill/>
                        </a:lnT>
                        <a:lnB>
                          <a:noFill/>
                        </a:lnB>
                        <a:solidFill>
                          <a:schemeClr val="accent1">
                            <a:lumMod val="20000"/>
                            <a:lumOff val="80000"/>
                          </a:schemeClr>
                        </a:solidFill>
                      </a:tcPr>
                    </a:tc>
                  </a:tr>
                  <a:tr h="324614">
                    <a:tc>
                      <a:txBody>
                        <a:bodyPr/>
                        <a:lstStyle/>
                        <a:p>
                          <a:pPr algn="ctr" fontAlgn="ctr"/>
                          <a:r>
                            <a:rPr lang="en-US" sz="1400" b="0" i="0" u="none" strike="noStrike" dirty="0" smtClean="0">
                              <a:solidFill>
                                <a:srgbClr val="080808"/>
                              </a:solidFill>
                              <a:effectLst/>
                              <a:latin typeface="Verdana" panose="020B0604030504040204" pitchFamily="34" charset="0"/>
                            </a:rPr>
                            <a:t>5</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a:solidFill>
                                <a:srgbClr val="00B050"/>
                              </a:solidFill>
                              <a:latin typeface="+mn-lt"/>
                              <a:ea typeface="+mn-ea"/>
                              <a:cs typeface="+mn-cs"/>
                              <a:sym typeface="Wingdings" panose="05000000000000000000" pitchFamily="2" charset="2"/>
                            </a:rPr>
                            <a:t></a:t>
                          </a: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endParaRPr lang="en-US"/>
                        </a:p>
                      </a:txBody>
                      <a:tcPr marL="4574" marR="4574" marT="4574" marB="0" anchor="ctr">
                        <a:lnL>
                          <a:noFill/>
                        </a:lnL>
                        <a:lnR>
                          <a:noFill/>
                        </a:lnR>
                        <a:lnT>
                          <a:noFill/>
                        </a:lnT>
                        <a:lnB>
                          <a:noFill/>
                        </a:lnB>
                        <a:blipFill rotWithShape="0">
                          <a:blip r:embed="rId3"/>
                          <a:stretch>
                            <a:fillRect l="-360072" t="-542593" r="-719" b="-148148"/>
                          </a:stretch>
                        </a:blipFill>
                      </a:tcPr>
                    </a:tc>
                    <a:extLst>
                      <a:ext uri="{0D108BD9-81ED-4DB2-BD59-A6C34878D82A}">
                        <a16:rowId xmlns="" xmlns:a16="http://schemas.microsoft.com/office/drawing/2014/main" xmlns:a14="http://schemas.microsoft.com/office/drawing/2010/main" val="3970896683"/>
                      </a:ext>
                    </a:extLst>
                  </a:tr>
                  <a:tr h="324614">
                    <a:tc>
                      <a:txBody>
                        <a:bodyPr/>
                        <a:lstStyle/>
                        <a:p>
                          <a:pPr algn="ctr" fontAlgn="ctr"/>
                          <a:r>
                            <a:rPr lang="en-US" sz="1400" b="0" i="0" u="none" strike="noStrike" dirty="0" smtClean="0">
                              <a:solidFill>
                                <a:srgbClr val="080808"/>
                              </a:solidFill>
                              <a:effectLst/>
                              <a:latin typeface="Verdana" panose="020B0604030504040204" pitchFamily="34" charset="0"/>
                            </a:rPr>
                            <a:t>6</a:t>
                          </a:r>
                          <a:endParaRPr lang="en-US" sz="1400" b="0" i="0" u="none" strike="noStrike" dirty="0">
                            <a:solidFill>
                              <a:srgbClr val="080808"/>
                            </a:solidFill>
                            <a:effectLst/>
                            <a:latin typeface="Verdana" panose="020B0604030504040204" pitchFamily="34" charset="0"/>
                          </a:endParaRPr>
                        </a:p>
                      </a:txBody>
                      <a:tcPr marL="4574" marR="4574" marT="45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lang="en-US" sz="2100" kern="1200" dirty="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pPr marL="0" marR="0" lvl="0" indent="0" algn="ctr" defTabSz="685731" rtl="0" eaLnBrk="1" fontAlgn="auto" latinLnBrk="0" hangingPunct="1">
                            <a:lnSpc>
                              <a:spcPct val="100000"/>
                            </a:lnSpc>
                            <a:spcBef>
                              <a:spcPts val="0"/>
                            </a:spcBef>
                            <a:spcAft>
                              <a:spcPts val="0"/>
                            </a:spcAft>
                            <a:buClrTx/>
                            <a:buSzTx/>
                            <a:buFontTx/>
                            <a:buNone/>
                            <a:tabLst/>
                            <a:defRPr/>
                          </a:pPr>
                          <a:r>
                            <a:rPr lang="en-US" sz="2100" kern="1200" dirty="0" smtClean="0">
                              <a:solidFill>
                                <a:srgbClr val="00B050"/>
                              </a:solidFill>
                              <a:latin typeface="+mn-lt"/>
                              <a:ea typeface="+mn-ea"/>
                              <a:cs typeface="+mn-cs"/>
                              <a:sym typeface="Wingdings" panose="05000000000000000000" pitchFamily="2" charset="2"/>
                            </a:rPr>
                            <a:t></a:t>
                          </a:r>
                          <a:endParaRPr lang="en-US" sz="2100" kern="1200" dirty="0" smtClean="0">
                            <a:solidFill>
                              <a:srgbClr val="00B050"/>
                            </a:solidFill>
                            <a:latin typeface="+mn-lt"/>
                            <a:ea typeface="+mn-ea"/>
                            <a:cs typeface="+mn-cs"/>
                          </a:endParaRPr>
                        </a:p>
                      </a:txBody>
                      <a:tcPr marL="4574" marR="4574" marT="4574" marB="0" anchor="ctr">
                        <a:lnL>
                          <a:noFill/>
                        </a:lnL>
                        <a:lnR>
                          <a:noFill/>
                        </a:lnR>
                        <a:lnT>
                          <a:noFill/>
                        </a:lnT>
                        <a:lnB>
                          <a:noFill/>
                        </a:lnB>
                        <a:solidFill>
                          <a:schemeClr val="accent1">
                            <a:lumMod val="20000"/>
                            <a:lumOff val="80000"/>
                          </a:schemeClr>
                        </a:solidFill>
                      </a:tcPr>
                    </a:tc>
                    <a:tc>
                      <a:txBody>
                        <a:bodyPr/>
                        <a:lstStyle/>
                        <a:p>
                          <a:endParaRPr lang="en-US"/>
                        </a:p>
                      </a:txBody>
                      <a:tcPr marL="4574" marR="4574" marT="4574" marB="0" anchor="ctr">
                        <a:lnL>
                          <a:noFill/>
                        </a:lnL>
                        <a:lnR>
                          <a:noFill/>
                        </a:lnR>
                        <a:lnT>
                          <a:noFill/>
                        </a:lnT>
                        <a:lnB>
                          <a:noFill/>
                        </a:lnB>
                        <a:blipFill rotWithShape="0">
                          <a:blip r:embed="rId3"/>
                          <a:stretch>
                            <a:fillRect l="-360072" t="-654717" r="-719" b="-50943"/>
                          </a:stretch>
                        </a:blipFill>
                      </a:tcPr>
                    </a:tc>
                    <a:extLst>
                      <a:ext uri="{0D108BD9-81ED-4DB2-BD59-A6C34878D82A}">
                        <a16:rowId xmlns="" xmlns:a16="http://schemas.microsoft.com/office/drawing/2014/main" xmlns:a14="http://schemas.microsoft.com/office/drawing/2010/main" val="1454312866"/>
                      </a:ext>
                    </a:extLst>
                  </a:tr>
                </a:tbl>
              </a:graphicData>
            </a:graphic>
          </p:graphicFrame>
        </mc:Fallback>
      </mc:AlternateContent>
    </p:spTree>
    <p:extLst>
      <p:ext uri="{BB962C8B-B14F-4D97-AF65-F5344CB8AC3E}">
        <p14:creationId xmlns:p14="http://schemas.microsoft.com/office/powerpoint/2010/main" val="1443504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a:xfrm>
            <a:off x="2377460" y="6356352"/>
            <a:ext cx="4714042" cy="365125"/>
          </a:xfrm>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3</a:t>
            </a:fld>
            <a:endParaRPr lang="en-US"/>
          </a:p>
        </p:txBody>
      </p:sp>
      <p:sp>
        <p:nvSpPr>
          <p:cNvPr id="13" name="Content Placeholder 6"/>
          <p:cNvSpPr txBox="1">
            <a:spLocks/>
          </p:cNvSpPr>
          <p:nvPr/>
        </p:nvSpPr>
        <p:spPr>
          <a:xfrm>
            <a:off x="1234440" y="343391"/>
            <a:ext cx="7525513"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1400" b="0" i="0" u="none" strike="noStrike" kern="1200" spc="0" baseline="0">
                <a:solidFill>
                  <a:prstClr val="black">
                    <a:lumMod val="65000"/>
                    <a:lumOff val="35000"/>
                  </a:prstClr>
                </a:solidFill>
                <a:latin typeface="+mn-lt"/>
                <a:ea typeface="+mn-ea"/>
                <a:cs typeface="+mn-cs"/>
              </a:defRPr>
            </a:pPr>
            <a:r>
              <a:rPr lang="en-US" sz="2300" b="1" dirty="0">
                <a:solidFill>
                  <a:srgbClr val="FFFFFF"/>
                </a:solidFill>
                <a:latin typeface="+mj-lt"/>
              </a:rPr>
              <a:t>Testing Outcomes and Birth Defect Status of Fetal Losses or Infants Delivered in Texas to Mothers with Evidence of </a:t>
            </a:r>
            <a:r>
              <a:rPr lang="en-US" sz="2300" b="1" dirty="0" err="1">
                <a:solidFill>
                  <a:srgbClr val="FFFFFF"/>
                </a:solidFill>
                <a:latin typeface="+mj-lt"/>
              </a:rPr>
              <a:t>Zika</a:t>
            </a:r>
            <a:r>
              <a:rPr lang="en-US" sz="2300" b="1" dirty="0">
                <a:solidFill>
                  <a:srgbClr val="FFFFFF"/>
                </a:solidFill>
                <a:latin typeface="+mj-lt"/>
              </a:rPr>
              <a:t> Infection during </a:t>
            </a:r>
            <a:r>
              <a:rPr lang="en-US" sz="2300" b="1" dirty="0" smtClean="0">
                <a:solidFill>
                  <a:srgbClr val="FFFFFF"/>
                </a:solidFill>
                <a:latin typeface="+mj-lt"/>
              </a:rPr>
              <a:t>Pregnancy – as of December 22, 2017</a:t>
            </a:r>
            <a:endParaRPr lang="en-US" sz="2300" b="1" dirty="0">
              <a:solidFill>
                <a:srgbClr val="FFFFFF"/>
              </a:solidFill>
              <a:latin typeface="+mj-lt"/>
            </a:endParaRPr>
          </a:p>
        </p:txBody>
      </p:sp>
      <p:sp>
        <p:nvSpPr>
          <p:cNvPr id="7" name="Rectangle 6"/>
          <p:cNvSpPr/>
          <p:nvPr/>
        </p:nvSpPr>
        <p:spPr>
          <a:xfrm>
            <a:off x="1355598" y="1757471"/>
            <a:ext cx="7562088" cy="4079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85539520"/>
              </p:ext>
            </p:extLst>
          </p:nvPr>
        </p:nvGraphicFramePr>
        <p:xfrm>
          <a:off x="1513332" y="2014205"/>
          <a:ext cx="7246621" cy="3476149"/>
        </p:xfrm>
        <a:graphic>
          <a:graphicData uri="http://schemas.openxmlformats.org/drawingml/2006/table">
            <a:tbl>
              <a:tblPr firstRow="1" firstCol="1" bandRow="1"/>
              <a:tblGrid>
                <a:gridCol w="1596940"/>
                <a:gridCol w="1462744"/>
                <a:gridCol w="1462744"/>
                <a:gridCol w="1462744"/>
                <a:gridCol w="1261449"/>
              </a:tblGrid>
              <a:tr h="463571">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57150" cap="flat" cmpd="dbl" algn="ctr">
                      <a:solidFill>
                        <a:srgbClr val="000000"/>
                      </a:solidFill>
                      <a:prstDash val="solid"/>
                      <a:round/>
                      <a:headEnd type="none" w="med" len="med"/>
                      <a:tailEnd type="none" w="med" len="med"/>
                    </a:lnR>
                    <a:lnT>
                      <a:noFill/>
                    </a:lnT>
                    <a:lnB>
                      <a:noFill/>
                    </a:lnB>
                  </a:tcPr>
                </a:tc>
                <a:tc grid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Testing 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Testing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Not 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r>
              <a:tr h="835512">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Evidence of Zika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No Laboratory Evidence of Zika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Has Birth Defect Consistent w/ Zika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Has Other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Birth Defects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Has No Apparent Birth Defects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506042">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660146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a:xfrm>
            <a:off x="2377460" y="6356352"/>
            <a:ext cx="4714042" cy="365125"/>
          </a:xfrm>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4</a:t>
            </a:fld>
            <a:endParaRPr lang="en-US"/>
          </a:p>
        </p:txBody>
      </p:sp>
      <p:sp>
        <p:nvSpPr>
          <p:cNvPr id="13" name="Content Placeholder 6"/>
          <p:cNvSpPr txBox="1">
            <a:spLocks/>
          </p:cNvSpPr>
          <p:nvPr/>
        </p:nvSpPr>
        <p:spPr>
          <a:xfrm>
            <a:off x="1234440" y="343391"/>
            <a:ext cx="7525513"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1400" b="0" i="0" u="none" strike="noStrike" kern="1200" spc="0" baseline="0">
                <a:solidFill>
                  <a:prstClr val="black">
                    <a:lumMod val="65000"/>
                    <a:lumOff val="35000"/>
                  </a:prstClr>
                </a:solidFill>
                <a:latin typeface="+mn-lt"/>
                <a:ea typeface="+mn-ea"/>
                <a:cs typeface="+mn-cs"/>
              </a:defRPr>
            </a:pPr>
            <a:r>
              <a:rPr lang="en-US" sz="2300" b="1" dirty="0">
                <a:solidFill>
                  <a:srgbClr val="FFFFFF"/>
                </a:solidFill>
                <a:latin typeface="+mj-lt"/>
              </a:rPr>
              <a:t>Testing Outcomes and Birth Defect Status of Fetal Losses or Infants Delivered in Texas to Mothers with Evidence of </a:t>
            </a:r>
            <a:r>
              <a:rPr lang="en-US" sz="2300" b="1" dirty="0" err="1">
                <a:solidFill>
                  <a:srgbClr val="FFFFFF"/>
                </a:solidFill>
                <a:latin typeface="+mj-lt"/>
              </a:rPr>
              <a:t>Zika</a:t>
            </a:r>
            <a:r>
              <a:rPr lang="en-US" sz="2300" b="1" dirty="0">
                <a:solidFill>
                  <a:srgbClr val="FFFFFF"/>
                </a:solidFill>
                <a:latin typeface="+mj-lt"/>
              </a:rPr>
              <a:t> Infection during </a:t>
            </a:r>
            <a:r>
              <a:rPr lang="en-US" sz="2300" b="1" dirty="0" smtClean="0">
                <a:solidFill>
                  <a:srgbClr val="FFFFFF"/>
                </a:solidFill>
                <a:latin typeface="+mj-lt"/>
              </a:rPr>
              <a:t>Pregnancy – as of December 22, 2017</a:t>
            </a:r>
            <a:endParaRPr lang="en-US" sz="2300" b="1" dirty="0">
              <a:solidFill>
                <a:srgbClr val="FFFFFF"/>
              </a:solidFill>
              <a:latin typeface="+mj-lt"/>
            </a:endParaRPr>
          </a:p>
        </p:txBody>
      </p:sp>
      <p:sp>
        <p:nvSpPr>
          <p:cNvPr id="7" name="Rectangle 6"/>
          <p:cNvSpPr/>
          <p:nvPr/>
        </p:nvSpPr>
        <p:spPr>
          <a:xfrm>
            <a:off x="1355598" y="1757471"/>
            <a:ext cx="7562088" cy="4079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38922864"/>
              </p:ext>
            </p:extLst>
          </p:nvPr>
        </p:nvGraphicFramePr>
        <p:xfrm>
          <a:off x="1513332" y="2014205"/>
          <a:ext cx="7246621" cy="3476149"/>
        </p:xfrm>
        <a:graphic>
          <a:graphicData uri="http://schemas.openxmlformats.org/drawingml/2006/table">
            <a:tbl>
              <a:tblPr firstRow="1" firstCol="1" bandRow="1"/>
              <a:tblGrid>
                <a:gridCol w="1596940"/>
                <a:gridCol w="1462744"/>
                <a:gridCol w="1462744"/>
                <a:gridCol w="1462744"/>
                <a:gridCol w="1261449"/>
              </a:tblGrid>
              <a:tr h="463571">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57150" cap="flat" cmpd="dbl" algn="ctr">
                      <a:solidFill>
                        <a:srgbClr val="000000"/>
                      </a:solidFill>
                      <a:prstDash val="solid"/>
                      <a:round/>
                      <a:headEnd type="none" w="med" len="med"/>
                      <a:tailEnd type="none" w="med" len="med"/>
                    </a:lnR>
                    <a:lnT>
                      <a:noFill/>
                    </a:lnT>
                    <a:lnB>
                      <a:noFill/>
                    </a:lnB>
                  </a:tcPr>
                </a:tc>
                <a:tc grid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Testing 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Testing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Not 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r>
              <a:tr h="835512">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Evidence of Zika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No Laboratory Evidence of Zika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Has Birth Defect Consistent w/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Zika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Has Other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Birth Defects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Has No Apparent Birth Defects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506042">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96569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a:xfrm>
            <a:off x="2377460" y="6356352"/>
            <a:ext cx="4714042" cy="365125"/>
          </a:xfrm>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5</a:t>
            </a:fld>
            <a:endParaRPr lang="en-US"/>
          </a:p>
        </p:txBody>
      </p:sp>
      <p:sp>
        <p:nvSpPr>
          <p:cNvPr id="13" name="Content Placeholder 6"/>
          <p:cNvSpPr txBox="1">
            <a:spLocks/>
          </p:cNvSpPr>
          <p:nvPr/>
        </p:nvSpPr>
        <p:spPr>
          <a:xfrm>
            <a:off x="1234440" y="343391"/>
            <a:ext cx="7525513"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1400" b="0" i="0" u="none" strike="noStrike" kern="1200" spc="0" baseline="0">
                <a:solidFill>
                  <a:prstClr val="black">
                    <a:lumMod val="65000"/>
                    <a:lumOff val="35000"/>
                  </a:prstClr>
                </a:solidFill>
                <a:latin typeface="+mn-lt"/>
                <a:ea typeface="+mn-ea"/>
                <a:cs typeface="+mn-cs"/>
              </a:defRPr>
            </a:pPr>
            <a:r>
              <a:rPr lang="en-US" sz="2300" b="1" dirty="0">
                <a:solidFill>
                  <a:srgbClr val="FFFFFF"/>
                </a:solidFill>
                <a:latin typeface="+mj-lt"/>
              </a:rPr>
              <a:t>Testing Outcomes and Birth Defect Status of Fetal Losses or Infants Delivered in Texas to Mothers with Evidence of </a:t>
            </a:r>
            <a:r>
              <a:rPr lang="en-US" sz="2300" b="1" dirty="0" err="1">
                <a:solidFill>
                  <a:srgbClr val="FFFFFF"/>
                </a:solidFill>
                <a:latin typeface="+mj-lt"/>
              </a:rPr>
              <a:t>Zika</a:t>
            </a:r>
            <a:r>
              <a:rPr lang="en-US" sz="2300" b="1" dirty="0">
                <a:solidFill>
                  <a:srgbClr val="FFFFFF"/>
                </a:solidFill>
                <a:latin typeface="+mj-lt"/>
              </a:rPr>
              <a:t> Infection during </a:t>
            </a:r>
            <a:r>
              <a:rPr lang="en-US" sz="2300" b="1" dirty="0" smtClean="0">
                <a:solidFill>
                  <a:srgbClr val="FFFFFF"/>
                </a:solidFill>
                <a:latin typeface="+mj-lt"/>
              </a:rPr>
              <a:t>Pregnancy – as of December 22, 2017</a:t>
            </a:r>
            <a:endParaRPr lang="en-US" sz="2300" b="1" dirty="0">
              <a:solidFill>
                <a:srgbClr val="FFFFFF"/>
              </a:solidFill>
              <a:latin typeface="+mj-lt"/>
            </a:endParaRPr>
          </a:p>
        </p:txBody>
      </p:sp>
      <p:sp>
        <p:nvSpPr>
          <p:cNvPr id="7" name="Rectangle 6"/>
          <p:cNvSpPr/>
          <p:nvPr/>
        </p:nvSpPr>
        <p:spPr>
          <a:xfrm>
            <a:off x="1355598" y="1757471"/>
            <a:ext cx="7562088" cy="4079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65993390"/>
              </p:ext>
            </p:extLst>
          </p:nvPr>
        </p:nvGraphicFramePr>
        <p:xfrm>
          <a:off x="1513332" y="2014205"/>
          <a:ext cx="7246621" cy="3476149"/>
        </p:xfrm>
        <a:graphic>
          <a:graphicData uri="http://schemas.openxmlformats.org/drawingml/2006/table">
            <a:tbl>
              <a:tblPr firstRow="1" firstCol="1" bandRow="1"/>
              <a:tblGrid>
                <a:gridCol w="1596940"/>
                <a:gridCol w="1462744"/>
                <a:gridCol w="1462744"/>
                <a:gridCol w="1462744"/>
                <a:gridCol w="1261449"/>
              </a:tblGrid>
              <a:tr h="463571">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57150" cap="flat" cmpd="dbl" algn="ctr">
                      <a:solidFill>
                        <a:srgbClr val="000000"/>
                      </a:solidFill>
                      <a:prstDash val="solid"/>
                      <a:round/>
                      <a:headEnd type="none" w="med" len="med"/>
                      <a:tailEnd type="none" w="med" len="med"/>
                    </a:lnR>
                    <a:lnT>
                      <a:noFill/>
                    </a:lnT>
                    <a:lnB>
                      <a:noFill/>
                    </a:lnB>
                  </a:tcPr>
                </a:tc>
                <a:tc gridSpan="2">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Laboratory Testing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row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Testing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Not 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r>
              <a:tr h="835512">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Laboratory Evidence of Zika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No Laboratory Evidence of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Zika</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Infection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Has Birth Defect Consistent w/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Zika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Has Other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Birth Defects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008">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Has No Apparent Birth Defects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506042">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19643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6</a:t>
            </a:fld>
            <a:endParaRPr lang="en-US"/>
          </a:p>
        </p:txBody>
      </p:sp>
      <p:sp>
        <p:nvSpPr>
          <p:cNvPr id="13" name="Content Placeholder 6"/>
          <p:cNvSpPr txBox="1">
            <a:spLocks/>
          </p:cNvSpPr>
          <p:nvPr/>
        </p:nvSpPr>
        <p:spPr>
          <a:xfrm>
            <a:off x="1717667" y="402672"/>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sz="1400" b="0" i="0" u="none" strike="noStrike" kern="1200" spc="0" baseline="0">
                <a:solidFill>
                  <a:prstClr val="black">
                    <a:lumMod val="65000"/>
                    <a:lumOff val="35000"/>
                  </a:prstClr>
                </a:solidFill>
                <a:latin typeface="+mn-lt"/>
                <a:ea typeface="+mn-ea"/>
                <a:cs typeface="+mn-cs"/>
              </a:defRPr>
            </a:pPr>
            <a:r>
              <a:rPr lang="en-US" sz="2800" b="1" dirty="0" smtClean="0">
                <a:solidFill>
                  <a:srgbClr val="FFFFFF"/>
                </a:solidFill>
                <a:latin typeface="+mj-lt"/>
              </a:rPr>
              <a:t>Pregnancy Outcomes of Women with Evidence of </a:t>
            </a:r>
            <a:r>
              <a:rPr lang="en-US" sz="2800" b="1" dirty="0" err="1" smtClean="0">
                <a:solidFill>
                  <a:srgbClr val="FFFFFF"/>
                </a:solidFill>
                <a:latin typeface="+mj-lt"/>
              </a:rPr>
              <a:t>Zika</a:t>
            </a:r>
            <a:r>
              <a:rPr lang="en-US" sz="2800" b="1" dirty="0" smtClean="0">
                <a:solidFill>
                  <a:srgbClr val="FFFFFF"/>
                </a:solidFill>
                <a:latin typeface="+mj-lt"/>
              </a:rPr>
              <a:t> Virus Infection in </a:t>
            </a:r>
            <a:r>
              <a:rPr lang="en-US" sz="2800" b="1" dirty="0">
                <a:solidFill>
                  <a:srgbClr val="FFFFFF"/>
                </a:solidFill>
                <a:latin typeface="+mj-lt"/>
              </a:rPr>
              <a:t>Texas, 2016-2017</a:t>
            </a:r>
          </a:p>
        </p:txBody>
      </p:sp>
      <p:sp>
        <p:nvSpPr>
          <p:cNvPr id="8" name="Flowchart: Process 7"/>
          <p:cNvSpPr/>
          <p:nvPr/>
        </p:nvSpPr>
        <p:spPr>
          <a:xfrm>
            <a:off x="3111386" y="1966559"/>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smtClean="0">
                <a:solidFill>
                  <a:srgbClr val="080808"/>
                </a:solidFill>
              </a:rPr>
              <a:t>254</a:t>
            </a:r>
            <a:endParaRPr lang="en-US" dirty="0">
              <a:solidFill>
                <a:srgbClr val="080808"/>
              </a:solidFill>
            </a:endParaRPr>
          </a:p>
        </p:txBody>
      </p:sp>
      <p:sp>
        <p:nvSpPr>
          <p:cNvPr id="9" name="Content Placeholder 2"/>
          <p:cNvSpPr txBox="1">
            <a:spLocks/>
          </p:cNvSpPr>
          <p:nvPr/>
        </p:nvSpPr>
        <p:spPr bwMode="auto">
          <a:xfrm>
            <a:off x="4581143" y="1966559"/>
            <a:ext cx="4052493" cy="81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a:solidFill>
                  <a:schemeClr val="bg1"/>
                </a:solidFill>
              </a:rPr>
              <a:t>Pregnant women with evidence of </a:t>
            </a:r>
            <a:r>
              <a:rPr lang="en-US" sz="2400" dirty="0" err="1">
                <a:solidFill>
                  <a:schemeClr val="bg1"/>
                </a:solidFill>
              </a:rPr>
              <a:t>Zika</a:t>
            </a:r>
            <a:r>
              <a:rPr lang="en-US" sz="2400" dirty="0">
                <a:solidFill>
                  <a:schemeClr val="bg1"/>
                </a:solidFill>
              </a:rPr>
              <a:t> virus infection</a:t>
            </a:r>
          </a:p>
        </p:txBody>
      </p:sp>
    </p:spTree>
    <p:extLst>
      <p:ext uri="{BB962C8B-B14F-4D97-AF65-F5344CB8AC3E}">
        <p14:creationId xmlns:p14="http://schemas.microsoft.com/office/powerpoint/2010/main" val="1812955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solidFill>
                  <a:srgbClr val="FFFFFF"/>
                </a:solidFill>
                <a:latin typeface="Rockwell"/>
                <a:ea typeface="+mn-ea"/>
                <a:cs typeface="+mn-cs"/>
              </a:rPr>
              <a:t>Maternal Demographics</a:t>
            </a:r>
            <a:endParaRPr lang="en-US" sz="7200" dirty="0"/>
          </a:p>
        </p:txBody>
      </p:sp>
      <p:sp>
        <p:nvSpPr>
          <p:cNvPr id="7" name="Content Placeholder 6"/>
          <p:cNvSpPr>
            <a:spLocks noGrp="1"/>
          </p:cNvSpPr>
          <p:nvPr>
            <p:ph sz="half" idx="1"/>
          </p:nvPr>
        </p:nvSpPr>
        <p:spPr>
          <a:xfrm>
            <a:off x="2224007" y="1516991"/>
            <a:ext cx="6317592" cy="496909"/>
          </a:xfrm>
        </p:spPr>
        <p:txBody>
          <a:bodyPr>
            <a:noAutofit/>
          </a:bodyPr>
          <a:lstStyle/>
          <a:p>
            <a:pPr marL="0" indent="0" algn="ctr">
              <a:buNone/>
            </a:pPr>
            <a:r>
              <a:rPr lang="en-US" sz="1600" b="1" dirty="0" smtClean="0">
                <a:latin typeface="+mj-lt"/>
              </a:rPr>
              <a:t> </a:t>
            </a:r>
            <a:r>
              <a:rPr lang="en-US" sz="1600" b="1" dirty="0">
                <a:latin typeface="+mj-lt"/>
              </a:rPr>
              <a:t>207 known outcomes as of 11/3/2017</a:t>
            </a:r>
            <a:endParaRPr lang="en-US" sz="1600" dirty="0">
              <a:latin typeface="+mj-lt"/>
            </a:endParaRPr>
          </a:p>
        </p:txBody>
      </p:sp>
      <p:sp>
        <p:nvSpPr>
          <p:cNvPr id="2" name="Date Placeholder 1"/>
          <p:cNvSpPr>
            <a:spLocks noGrp="1"/>
          </p:cNvSpPr>
          <p:nvPr>
            <p:ph type="dt" sz="half" idx="10"/>
          </p:nvPr>
        </p:nvSpPr>
        <p:spPr/>
        <p:txBody>
          <a:bodyPr/>
          <a:lstStyle/>
          <a:p>
            <a:fld id="{95B82027-8175-4991-ACA2-CE8554564DDB}" type="datetime1">
              <a:rPr lang="en-US" smtClean="0">
                <a:solidFill>
                  <a:srgbClr val="022167">
                    <a:lumMod val="40000"/>
                    <a:lumOff val="60000"/>
                  </a:srgbClr>
                </a:solidFill>
              </a:rPr>
              <a:pPr/>
              <a:t>1/21/2018</a:t>
            </a:fld>
            <a:endParaRPr lang="en-US">
              <a:solidFill>
                <a:srgbClr val="022167">
                  <a:lumMod val="40000"/>
                  <a:lumOff val="60000"/>
                </a:srgbClr>
              </a:solidFill>
            </a:endParaRPr>
          </a:p>
        </p:txBody>
      </p:sp>
      <p:sp>
        <p:nvSpPr>
          <p:cNvPr id="3" name="Footer Placeholder 2"/>
          <p:cNvSpPr>
            <a:spLocks noGrp="1"/>
          </p:cNvSpPr>
          <p:nvPr>
            <p:ph type="ftr" sz="quarter" idx="11"/>
          </p:nvPr>
        </p:nvSpPr>
        <p:spPr/>
        <p:txBody>
          <a:bodyPr/>
          <a:lstStyle/>
          <a:p>
            <a:endParaRPr lang="en-US">
              <a:solidFill>
                <a:srgbClr val="022167">
                  <a:lumMod val="40000"/>
                  <a:lumOff val="60000"/>
                </a:srgbClr>
              </a:solidFill>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7</a:t>
            </a:fld>
            <a:endParaRPr lang="en-US">
              <a:solidFill>
                <a:srgbClr val="022167">
                  <a:lumMod val="40000"/>
                  <a:lumOff val="60000"/>
                </a:srgb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152451330"/>
              </p:ext>
            </p:extLst>
          </p:nvPr>
        </p:nvGraphicFramePr>
        <p:xfrm>
          <a:off x="3006655" y="2013900"/>
          <a:ext cx="4493713" cy="1960921"/>
        </p:xfrm>
        <a:graphic>
          <a:graphicData uri="http://schemas.openxmlformats.org/drawingml/2006/table">
            <a:tbl>
              <a:tblPr firstRow="1" firstCol="1" bandRow="1">
                <a:tableStyleId>{5C22544A-7EE6-4342-B048-85BDC9FD1C3A}</a:tableStyleId>
              </a:tblPr>
              <a:tblGrid>
                <a:gridCol w="2263999">
                  <a:extLst>
                    <a:ext uri="{9D8B030D-6E8A-4147-A177-3AD203B41FA5}">
                      <a16:colId xmlns:a16="http://schemas.microsoft.com/office/drawing/2014/main" xmlns="" val="20000"/>
                    </a:ext>
                  </a:extLst>
                </a:gridCol>
                <a:gridCol w="1193394">
                  <a:extLst>
                    <a:ext uri="{9D8B030D-6E8A-4147-A177-3AD203B41FA5}">
                      <a16:colId xmlns:a16="http://schemas.microsoft.com/office/drawing/2014/main" xmlns="" val="20001"/>
                    </a:ext>
                  </a:extLst>
                </a:gridCol>
                <a:gridCol w="1036320">
                  <a:extLst>
                    <a:ext uri="{9D8B030D-6E8A-4147-A177-3AD203B41FA5}">
                      <a16:colId xmlns:a16="http://schemas.microsoft.com/office/drawing/2014/main" xmlns="" val="20002"/>
                    </a:ext>
                  </a:extLst>
                </a:gridCol>
              </a:tblGrid>
              <a:tr h="466027">
                <a:tc>
                  <a:txBody>
                    <a:bodyPr/>
                    <a:lstStyle/>
                    <a:p>
                      <a:pPr marL="0" marR="0" algn="ctr">
                        <a:lnSpc>
                          <a:spcPct val="107000"/>
                        </a:lnSpc>
                        <a:spcBef>
                          <a:spcPts val="0"/>
                        </a:spcBef>
                        <a:spcAft>
                          <a:spcPts val="0"/>
                        </a:spcAft>
                      </a:pPr>
                      <a:r>
                        <a:rPr lang="en-US" sz="1400" dirty="0">
                          <a:solidFill>
                            <a:schemeClr val="tx2"/>
                          </a:solidFill>
                          <a:effectLst/>
                        </a:rPr>
                        <a:t>Maternal Race/Ethnicity</a:t>
                      </a:r>
                      <a:endParaRPr lang="en-US" sz="14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solidFill>
                            <a:schemeClr val="tx2"/>
                          </a:solidFill>
                          <a:effectLst/>
                        </a:rPr>
                        <a:t>Cases, </a:t>
                      </a:r>
                      <a:endParaRPr lang="en-US" sz="1400" dirty="0" smtClean="0">
                        <a:solidFill>
                          <a:schemeClr val="tx2"/>
                        </a:solidFill>
                        <a:effectLst/>
                      </a:endParaRPr>
                    </a:p>
                    <a:p>
                      <a:pPr marL="0" marR="0" algn="ctr">
                        <a:lnSpc>
                          <a:spcPct val="107000"/>
                        </a:lnSpc>
                        <a:spcBef>
                          <a:spcPts val="0"/>
                        </a:spcBef>
                        <a:spcAft>
                          <a:spcPts val="0"/>
                        </a:spcAft>
                      </a:pPr>
                      <a:r>
                        <a:rPr lang="en-US" sz="1400" dirty="0" smtClean="0">
                          <a:solidFill>
                            <a:schemeClr val="tx2"/>
                          </a:solidFill>
                          <a:effectLst/>
                        </a:rPr>
                        <a:t>n </a:t>
                      </a:r>
                      <a:r>
                        <a:rPr lang="en-US" sz="1400" dirty="0">
                          <a:solidFill>
                            <a:schemeClr val="tx2"/>
                          </a:solidFill>
                          <a:effectLst/>
                        </a:rPr>
                        <a:t>= 207</a:t>
                      </a:r>
                      <a:endParaRPr lang="en-US" sz="14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solidFill>
                            <a:schemeClr val="tx2"/>
                          </a:solidFill>
                          <a:effectLst/>
                        </a:rPr>
                        <a:t>%</a:t>
                      </a:r>
                      <a:endParaRPr lang="en-US" sz="14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49149">
                <a:tc>
                  <a:txBody>
                    <a:bodyPr/>
                    <a:lstStyle/>
                    <a:p>
                      <a:pPr marL="0" marR="0">
                        <a:lnSpc>
                          <a:spcPct val="107000"/>
                        </a:lnSpc>
                        <a:spcBef>
                          <a:spcPts val="0"/>
                        </a:spcBef>
                        <a:spcAft>
                          <a:spcPts val="0"/>
                        </a:spcAft>
                      </a:pPr>
                      <a:r>
                        <a:rPr lang="en-US" sz="1400">
                          <a:solidFill>
                            <a:schemeClr val="tx2"/>
                          </a:solidFill>
                          <a:effectLst/>
                        </a:rPr>
                        <a:t>Non-Hispanic White</a:t>
                      </a:r>
                      <a:endParaRPr lang="en-US" sz="14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5</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2.4</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49149">
                <a:tc>
                  <a:txBody>
                    <a:bodyPr/>
                    <a:lstStyle/>
                    <a:p>
                      <a:pPr marL="0" marR="0">
                        <a:lnSpc>
                          <a:spcPct val="107000"/>
                        </a:lnSpc>
                        <a:spcBef>
                          <a:spcPts val="0"/>
                        </a:spcBef>
                        <a:spcAft>
                          <a:spcPts val="0"/>
                        </a:spcAft>
                      </a:pPr>
                      <a:r>
                        <a:rPr lang="en-US" sz="1400">
                          <a:solidFill>
                            <a:schemeClr val="tx2"/>
                          </a:solidFill>
                          <a:effectLst/>
                        </a:rPr>
                        <a:t>Non-Hispanic Black</a:t>
                      </a:r>
                      <a:endParaRPr lang="en-US" sz="14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5</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2.4</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49149">
                <a:tc>
                  <a:txBody>
                    <a:bodyPr/>
                    <a:lstStyle/>
                    <a:p>
                      <a:pPr marL="0" marR="0">
                        <a:lnSpc>
                          <a:spcPct val="107000"/>
                        </a:lnSpc>
                        <a:spcBef>
                          <a:spcPts val="0"/>
                        </a:spcBef>
                        <a:spcAft>
                          <a:spcPts val="0"/>
                        </a:spcAft>
                      </a:pPr>
                      <a:r>
                        <a:rPr lang="en-US" sz="1400">
                          <a:solidFill>
                            <a:schemeClr val="tx2"/>
                          </a:solidFill>
                          <a:effectLst/>
                        </a:rPr>
                        <a:t>Hispanic</a:t>
                      </a:r>
                      <a:endParaRPr lang="en-US" sz="14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149</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72.0</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49149">
                <a:tc>
                  <a:txBody>
                    <a:bodyPr/>
                    <a:lstStyle/>
                    <a:p>
                      <a:pPr marL="0" marR="0">
                        <a:lnSpc>
                          <a:spcPct val="107000"/>
                        </a:lnSpc>
                        <a:spcBef>
                          <a:spcPts val="0"/>
                        </a:spcBef>
                        <a:spcAft>
                          <a:spcPts val="0"/>
                        </a:spcAft>
                      </a:pPr>
                      <a:r>
                        <a:rPr lang="en-US" sz="1400">
                          <a:solidFill>
                            <a:schemeClr val="tx2"/>
                          </a:solidFill>
                          <a:effectLst/>
                        </a:rPr>
                        <a:t>Asian</a:t>
                      </a:r>
                      <a:endParaRPr lang="en-US" sz="14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0.5</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49149">
                <a:tc>
                  <a:txBody>
                    <a:bodyPr/>
                    <a:lstStyle/>
                    <a:p>
                      <a:pPr marL="0" marR="0">
                        <a:lnSpc>
                          <a:spcPct val="107000"/>
                        </a:lnSpc>
                        <a:spcBef>
                          <a:spcPts val="0"/>
                        </a:spcBef>
                        <a:spcAft>
                          <a:spcPts val="0"/>
                        </a:spcAft>
                      </a:pPr>
                      <a:r>
                        <a:rPr lang="en-US" sz="1400">
                          <a:solidFill>
                            <a:schemeClr val="tx2"/>
                          </a:solidFill>
                          <a:effectLst/>
                        </a:rPr>
                        <a:t>Other</a:t>
                      </a:r>
                      <a:endParaRPr lang="en-US" sz="14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1.0</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49149">
                <a:tc>
                  <a:txBody>
                    <a:bodyPr/>
                    <a:lstStyle/>
                    <a:p>
                      <a:pPr marL="0" marR="0">
                        <a:lnSpc>
                          <a:spcPct val="107000"/>
                        </a:lnSpc>
                        <a:spcBef>
                          <a:spcPts val="0"/>
                        </a:spcBef>
                        <a:spcAft>
                          <a:spcPts val="0"/>
                        </a:spcAft>
                      </a:pPr>
                      <a:r>
                        <a:rPr lang="en-US" sz="1400" dirty="0">
                          <a:solidFill>
                            <a:schemeClr val="tx2"/>
                          </a:solidFill>
                          <a:effectLst/>
                        </a:rPr>
                        <a:t>Unknown</a:t>
                      </a:r>
                      <a:endParaRPr lang="en-US" sz="14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45</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21.7</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24445074"/>
              </p:ext>
            </p:extLst>
          </p:nvPr>
        </p:nvGraphicFramePr>
        <p:xfrm>
          <a:off x="2909934" y="4202432"/>
          <a:ext cx="4687156" cy="1269048"/>
        </p:xfrm>
        <a:graphic>
          <a:graphicData uri="http://schemas.openxmlformats.org/drawingml/2006/table">
            <a:tbl>
              <a:tblPr firstRow="1" firstCol="1" bandRow="1">
                <a:tableStyleId>{5C22544A-7EE6-4342-B048-85BDC9FD1C3A}</a:tableStyleId>
              </a:tblPr>
              <a:tblGrid>
                <a:gridCol w="1882775">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204181">
                  <a:extLst>
                    <a:ext uri="{9D8B030D-6E8A-4147-A177-3AD203B41FA5}">
                      <a16:colId xmlns:a16="http://schemas.microsoft.com/office/drawing/2014/main" xmlns="" val="20002"/>
                    </a:ext>
                  </a:extLst>
                </a:gridCol>
              </a:tblGrid>
              <a:tr h="200025">
                <a:tc>
                  <a:txBody>
                    <a:bodyPr/>
                    <a:lstStyle/>
                    <a:p>
                      <a:pPr marL="0" marR="0" algn="ctr">
                        <a:lnSpc>
                          <a:spcPct val="107000"/>
                        </a:lnSpc>
                        <a:spcBef>
                          <a:spcPts val="0"/>
                        </a:spcBef>
                        <a:spcAft>
                          <a:spcPts val="0"/>
                        </a:spcAft>
                      </a:pPr>
                      <a:r>
                        <a:rPr lang="en-US" sz="1400" dirty="0">
                          <a:solidFill>
                            <a:schemeClr val="tx2"/>
                          </a:solidFill>
                          <a:effectLst/>
                        </a:rPr>
                        <a:t>Maternal Age at Birth</a:t>
                      </a:r>
                      <a:endParaRPr lang="en-US" sz="14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solidFill>
                            <a:schemeClr val="tx2"/>
                          </a:solidFill>
                          <a:effectLst/>
                        </a:rPr>
                        <a:t>Cases, n = </a:t>
                      </a:r>
                      <a:r>
                        <a:rPr lang="en-US" sz="1400" dirty="0" smtClean="0">
                          <a:solidFill>
                            <a:schemeClr val="tx2"/>
                          </a:solidFill>
                          <a:effectLst/>
                        </a:rPr>
                        <a:t>202</a:t>
                      </a:r>
                      <a:endParaRPr lang="en-US" sz="14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solidFill>
                            <a:schemeClr val="tx2"/>
                          </a:solidFill>
                          <a:effectLst/>
                        </a:rPr>
                        <a:t>%</a:t>
                      </a:r>
                      <a:endParaRPr lang="en-US" sz="14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00025">
                <a:tc>
                  <a:txBody>
                    <a:bodyPr/>
                    <a:lstStyle/>
                    <a:p>
                      <a:pPr marL="0" marR="0">
                        <a:lnSpc>
                          <a:spcPct val="107000"/>
                        </a:lnSpc>
                        <a:spcBef>
                          <a:spcPts val="0"/>
                        </a:spcBef>
                        <a:spcAft>
                          <a:spcPts val="0"/>
                        </a:spcAft>
                      </a:pPr>
                      <a:r>
                        <a:rPr lang="en-US" sz="1400" dirty="0">
                          <a:solidFill>
                            <a:schemeClr val="tx2"/>
                          </a:solidFill>
                          <a:effectLst/>
                        </a:rPr>
                        <a:t>&lt; 20</a:t>
                      </a:r>
                      <a:endParaRPr lang="en-US" sz="14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52</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25.7</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00025">
                <a:tc>
                  <a:txBody>
                    <a:bodyPr/>
                    <a:lstStyle/>
                    <a:p>
                      <a:pPr marL="0" marR="0">
                        <a:lnSpc>
                          <a:spcPct val="107000"/>
                        </a:lnSpc>
                        <a:spcBef>
                          <a:spcPts val="0"/>
                        </a:spcBef>
                        <a:spcAft>
                          <a:spcPts val="0"/>
                        </a:spcAft>
                      </a:pPr>
                      <a:r>
                        <a:rPr lang="en-US" sz="1400">
                          <a:solidFill>
                            <a:schemeClr val="tx2"/>
                          </a:solidFill>
                          <a:effectLst/>
                        </a:rPr>
                        <a:t>20 - 29</a:t>
                      </a:r>
                      <a:endParaRPr lang="en-US" sz="14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103</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51.0</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0025">
                <a:tc>
                  <a:txBody>
                    <a:bodyPr/>
                    <a:lstStyle/>
                    <a:p>
                      <a:pPr marL="0" marR="0">
                        <a:lnSpc>
                          <a:spcPct val="107000"/>
                        </a:lnSpc>
                        <a:spcBef>
                          <a:spcPts val="0"/>
                        </a:spcBef>
                        <a:spcAft>
                          <a:spcPts val="0"/>
                        </a:spcAft>
                      </a:pPr>
                      <a:r>
                        <a:rPr lang="en-US" sz="1400">
                          <a:solidFill>
                            <a:schemeClr val="tx2"/>
                          </a:solidFill>
                          <a:effectLst/>
                        </a:rPr>
                        <a:t>30 - 39</a:t>
                      </a:r>
                      <a:endParaRPr lang="en-US" sz="14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43</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21.3</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00025">
                <a:tc>
                  <a:txBody>
                    <a:bodyPr/>
                    <a:lstStyle/>
                    <a:p>
                      <a:pPr marL="0" marR="0">
                        <a:lnSpc>
                          <a:spcPct val="107000"/>
                        </a:lnSpc>
                        <a:spcBef>
                          <a:spcPts val="0"/>
                        </a:spcBef>
                        <a:spcAft>
                          <a:spcPts val="0"/>
                        </a:spcAft>
                      </a:pPr>
                      <a:r>
                        <a:rPr lang="en-US" sz="1400" dirty="0">
                          <a:solidFill>
                            <a:schemeClr val="tx2"/>
                          </a:solidFill>
                          <a:effectLst/>
                        </a:rPr>
                        <a:t>40+</a:t>
                      </a:r>
                      <a:endParaRPr lang="en-US" sz="14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4</a:t>
                      </a:r>
                      <a:endParaRPr lang="en-US"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2.0</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22241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17BA9-160D-461D-A66D-01DFBA0B1B73}" type="datetime1">
              <a:rPr lang="en-US" smtClean="0"/>
              <a:pPr/>
              <a:t>1/22/2018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9FF3-1548-4CDB-B82B-70387ADEE53E}" type="slidenum">
              <a:rPr lang="en-US" smtClean="0"/>
              <a:pPr/>
              <a:t>8</a:t>
            </a:fld>
            <a:endParaRPr lang="en-US"/>
          </a:p>
        </p:txBody>
      </p:sp>
      <p:sp>
        <p:nvSpPr>
          <p:cNvPr id="13" name="Content Placeholder 6"/>
          <p:cNvSpPr txBox="1">
            <a:spLocks/>
          </p:cNvSpPr>
          <p:nvPr/>
        </p:nvSpPr>
        <p:spPr>
          <a:xfrm>
            <a:off x="1717667" y="402672"/>
            <a:ext cx="6317592" cy="1201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sz="1400" b="0" i="0" u="none" strike="noStrike" kern="1200" spc="0" baseline="0">
                <a:solidFill>
                  <a:prstClr val="black">
                    <a:lumMod val="65000"/>
                    <a:lumOff val="35000"/>
                  </a:prstClr>
                </a:solidFill>
                <a:latin typeface="+mn-lt"/>
                <a:ea typeface="+mn-ea"/>
                <a:cs typeface="+mn-cs"/>
              </a:defRPr>
            </a:pPr>
            <a:r>
              <a:rPr lang="en-US" sz="2800" b="1" dirty="0" smtClean="0">
                <a:solidFill>
                  <a:srgbClr val="FFFFFF"/>
                </a:solidFill>
                <a:latin typeface="+mj-lt"/>
              </a:rPr>
              <a:t>Pregnancy Outcomes of Women with Evidence of </a:t>
            </a:r>
            <a:r>
              <a:rPr lang="en-US" sz="2800" b="1" dirty="0" err="1" smtClean="0">
                <a:solidFill>
                  <a:srgbClr val="FFFFFF"/>
                </a:solidFill>
                <a:latin typeface="+mj-lt"/>
              </a:rPr>
              <a:t>Zika</a:t>
            </a:r>
            <a:r>
              <a:rPr lang="en-US" sz="2800" b="1" dirty="0" smtClean="0">
                <a:solidFill>
                  <a:srgbClr val="FFFFFF"/>
                </a:solidFill>
                <a:latin typeface="+mj-lt"/>
              </a:rPr>
              <a:t> Virus Infection in </a:t>
            </a:r>
            <a:r>
              <a:rPr lang="en-US" sz="2800" b="1" dirty="0">
                <a:solidFill>
                  <a:srgbClr val="FFFFFF"/>
                </a:solidFill>
                <a:latin typeface="+mj-lt"/>
              </a:rPr>
              <a:t>Texas, 2016-2017</a:t>
            </a:r>
          </a:p>
        </p:txBody>
      </p:sp>
      <p:sp>
        <p:nvSpPr>
          <p:cNvPr id="8" name="Flowchart: Process 7"/>
          <p:cNvSpPr/>
          <p:nvPr/>
        </p:nvSpPr>
        <p:spPr>
          <a:xfrm>
            <a:off x="3111386" y="1966559"/>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smtClean="0">
                <a:solidFill>
                  <a:srgbClr val="080808"/>
                </a:solidFill>
              </a:rPr>
              <a:t>254</a:t>
            </a:r>
            <a:endParaRPr lang="en-US" dirty="0">
              <a:solidFill>
                <a:srgbClr val="080808"/>
              </a:solidFill>
            </a:endParaRPr>
          </a:p>
        </p:txBody>
      </p:sp>
      <p:sp>
        <p:nvSpPr>
          <p:cNvPr id="9" name="Content Placeholder 2"/>
          <p:cNvSpPr txBox="1">
            <a:spLocks/>
          </p:cNvSpPr>
          <p:nvPr/>
        </p:nvSpPr>
        <p:spPr bwMode="auto">
          <a:xfrm>
            <a:off x="4581143" y="1966559"/>
            <a:ext cx="4052493" cy="81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a:solidFill>
                  <a:schemeClr val="bg1"/>
                </a:solidFill>
              </a:rPr>
              <a:t>Pregnant women with evidence of </a:t>
            </a:r>
            <a:r>
              <a:rPr lang="en-US" sz="2400" dirty="0" err="1">
                <a:solidFill>
                  <a:schemeClr val="bg1"/>
                </a:solidFill>
              </a:rPr>
              <a:t>Zika</a:t>
            </a:r>
            <a:r>
              <a:rPr lang="en-US" sz="2400" dirty="0">
                <a:solidFill>
                  <a:schemeClr val="bg1"/>
                </a:solidFill>
              </a:rPr>
              <a:t> virus infection</a:t>
            </a:r>
          </a:p>
        </p:txBody>
      </p:sp>
      <p:sp>
        <p:nvSpPr>
          <p:cNvPr id="10" name="Flowchart: Process 9"/>
          <p:cNvSpPr/>
          <p:nvPr/>
        </p:nvSpPr>
        <p:spPr>
          <a:xfrm>
            <a:off x="3449714" y="2994371"/>
            <a:ext cx="1405896" cy="665234"/>
          </a:xfrm>
          <a:prstGeom prst="flowChartProcess">
            <a:avLst/>
          </a:prstGeom>
          <a:solidFill>
            <a:schemeClr val="accent1">
              <a:lumMod val="20000"/>
              <a:lumOff val="80000"/>
            </a:schemeClr>
          </a:solidFill>
          <a:ln w="38100">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dirty="0">
                <a:solidFill>
                  <a:srgbClr val="080808"/>
                </a:solidFill>
              </a:rPr>
              <a:t>219 </a:t>
            </a:r>
            <a:endParaRPr lang="en-US" dirty="0">
              <a:solidFill>
                <a:srgbClr val="080808"/>
              </a:solidFill>
            </a:endParaRPr>
          </a:p>
        </p:txBody>
      </p:sp>
      <p:sp>
        <p:nvSpPr>
          <p:cNvPr id="11" name="Content Placeholder 2"/>
          <p:cNvSpPr txBox="1">
            <a:spLocks/>
          </p:cNvSpPr>
          <p:nvPr/>
        </p:nvSpPr>
        <p:spPr bwMode="auto">
          <a:xfrm>
            <a:off x="4901184" y="2994371"/>
            <a:ext cx="3614166" cy="81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50" indent="-257150" algn="l" rtl="0" eaLnBrk="0" fontAlgn="base" hangingPunct="0">
              <a:spcBef>
                <a:spcPct val="20000"/>
              </a:spcBef>
              <a:spcAft>
                <a:spcPct val="0"/>
              </a:spcAft>
              <a:buClr>
                <a:srgbClr val="0088B7"/>
              </a:buClr>
              <a:buFont typeface="Wingdings" panose="05000000000000000000" pitchFamily="2" charset="2"/>
              <a:buChar char="§"/>
              <a:defRPr sz="1500" kern="1200">
                <a:solidFill>
                  <a:srgbClr val="00213D"/>
                </a:solidFill>
                <a:latin typeface="Calibri" panose="020F0502020204030204" pitchFamily="34" charset="0"/>
                <a:ea typeface="+mn-ea"/>
                <a:cs typeface="+mn-cs"/>
              </a:defRPr>
            </a:lvl1pPr>
            <a:lvl2pPr marL="557157" indent="-214293" algn="l" rtl="0" eaLnBrk="0" fontAlgn="base" hangingPunct="0">
              <a:spcBef>
                <a:spcPct val="20000"/>
              </a:spcBef>
              <a:spcAft>
                <a:spcPct val="0"/>
              </a:spcAft>
              <a:buClr>
                <a:srgbClr val="3D6C2A"/>
              </a:buClr>
              <a:buFont typeface="Arial" panose="020B0604020202020204" pitchFamily="34" charset="0"/>
              <a:buChar char="–"/>
              <a:defRPr sz="1500" kern="1200">
                <a:solidFill>
                  <a:srgbClr val="00213D"/>
                </a:solidFill>
                <a:latin typeface="Calibri" panose="020F0502020204030204" pitchFamily="34" charset="0"/>
                <a:ea typeface="+mn-ea"/>
                <a:cs typeface="+mn-cs"/>
              </a:defRPr>
            </a:lvl2pPr>
            <a:lvl3pPr marL="857165" indent="-171433" algn="l" rtl="0" eaLnBrk="0" fontAlgn="base" hangingPunct="0">
              <a:spcBef>
                <a:spcPct val="20000"/>
              </a:spcBef>
              <a:spcAft>
                <a:spcPct val="0"/>
              </a:spcAft>
              <a:buClr>
                <a:srgbClr val="7A003C"/>
              </a:buClr>
              <a:buFont typeface="Arial" panose="020B0604020202020204" pitchFamily="34" charset="0"/>
              <a:buChar char="•"/>
              <a:defRPr sz="1500" kern="1200">
                <a:solidFill>
                  <a:srgbClr val="00213D"/>
                </a:solidFill>
                <a:latin typeface="Calibri" panose="020F0502020204030204" pitchFamily="34" charset="0"/>
                <a:ea typeface="+mn-ea"/>
                <a:cs typeface="+mn-cs"/>
              </a:defRPr>
            </a:lvl3pPr>
            <a:lvl4pPr marL="1200030"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2896" indent="-171433"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761"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dirty="0" smtClean="0">
                <a:solidFill>
                  <a:schemeClr val="bg1"/>
                </a:solidFill>
              </a:rPr>
              <a:t>Pregnancy outcomes reviewed by DSHS staff</a:t>
            </a:r>
            <a:endParaRPr lang="en-US" sz="2400" dirty="0">
              <a:solidFill>
                <a:schemeClr val="bg1"/>
              </a:solidFill>
            </a:endParaRPr>
          </a:p>
        </p:txBody>
      </p:sp>
      <p:sp>
        <p:nvSpPr>
          <p:cNvPr id="12" name="Bent-Up Arrow 11"/>
          <p:cNvSpPr/>
          <p:nvPr/>
        </p:nvSpPr>
        <p:spPr>
          <a:xfrm rot="5400000">
            <a:off x="3021540" y="2776042"/>
            <a:ext cx="503722" cy="352625"/>
          </a:xfrm>
          <a:prstGeom prst="bentUpArrow">
            <a:avLst/>
          </a:prstGeom>
          <a:solidFill>
            <a:schemeClr val="accent6">
              <a:lumMod val="90000"/>
              <a:lumOff val="10000"/>
            </a:schemeClr>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22" name="Rectangle 21"/>
          <p:cNvSpPr/>
          <p:nvPr/>
        </p:nvSpPr>
        <p:spPr>
          <a:xfrm>
            <a:off x="3111386" y="3835774"/>
            <a:ext cx="6096000" cy="830997"/>
          </a:xfrm>
          <a:prstGeom prst="rect">
            <a:avLst/>
          </a:prstGeom>
        </p:spPr>
        <p:txBody>
          <a:bodyPr>
            <a:spAutoFit/>
          </a:bodyPr>
          <a:lstStyle/>
          <a:p>
            <a:pPr marL="990575" lvl="1" indent="-380990" eaLnBrk="0" fontAlgn="base" hangingPunct="0">
              <a:spcBef>
                <a:spcPct val="0"/>
              </a:spcBef>
              <a:spcAft>
                <a:spcPct val="0"/>
              </a:spcAft>
              <a:buFont typeface="Arial" panose="020B0604020202020204" pitchFamily="34" charset="0"/>
              <a:buChar char="•"/>
            </a:pPr>
            <a:r>
              <a:rPr lang="en-US" sz="2400" dirty="0" err="1">
                <a:solidFill>
                  <a:schemeClr val="bg1"/>
                </a:solidFill>
                <a:latin typeface="Calibri" panose="020F0502020204030204" pitchFamily="34" charset="0"/>
              </a:rPr>
              <a:t>Zika</a:t>
            </a:r>
            <a:r>
              <a:rPr lang="en-US" sz="2400" dirty="0">
                <a:solidFill>
                  <a:schemeClr val="bg1"/>
                </a:solidFill>
                <a:latin typeface="Calibri" panose="020F0502020204030204" pitchFamily="34" charset="0"/>
              </a:rPr>
              <a:t> testing status known</a:t>
            </a:r>
          </a:p>
          <a:p>
            <a:pPr marL="990575" lvl="1" indent="-380990" eaLnBrk="0" fontAlgn="base" hangingPunct="0">
              <a:spcBef>
                <a:spcPct val="0"/>
              </a:spcBef>
              <a:spcAft>
                <a:spcPct val="0"/>
              </a:spcAft>
              <a:buFont typeface="Arial" panose="020B0604020202020204" pitchFamily="34" charset="0"/>
              <a:buChar char="•"/>
            </a:pPr>
            <a:r>
              <a:rPr lang="en-US" sz="2400" dirty="0" smtClean="0">
                <a:solidFill>
                  <a:schemeClr val="bg1"/>
                </a:solidFill>
                <a:latin typeface="Calibri" panose="020F0502020204030204" pitchFamily="34" charset="0"/>
              </a:rPr>
              <a:t>Presence or absence of birth defects</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9362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Completed Pregnancy Outcomes</a:t>
            </a:r>
            <a:endParaRPr lang="en-US" sz="2800" dirty="0"/>
          </a:p>
        </p:txBody>
      </p:sp>
      <p:sp>
        <p:nvSpPr>
          <p:cNvPr id="7" name="Content Placeholder 6"/>
          <p:cNvSpPr>
            <a:spLocks noGrp="1"/>
          </p:cNvSpPr>
          <p:nvPr>
            <p:ph sz="half" idx="1"/>
          </p:nvPr>
        </p:nvSpPr>
        <p:spPr>
          <a:xfrm>
            <a:off x="2224007" y="1516991"/>
            <a:ext cx="6317592" cy="496909"/>
          </a:xfrm>
        </p:spPr>
        <p:txBody>
          <a:bodyPr>
            <a:noAutofit/>
          </a:bodyPr>
          <a:lstStyle/>
          <a:p>
            <a:pPr marL="0" indent="0" algn="ctr">
              <a:buNone/>
            </a:pPr>
            <a:r>
              <a:rPr lang="en-US" sz="1600" b="1" dirty="0" smtClean="0">
                <a:latin typeface="+mj-lt"/>
              </a:rPr>
              <a:t>219 </a:t>
            </a:r>
            <a:r>
              <a:rPr lang="en-US" sz="1600" b="1" dirty="0">
                <a:latin typeface="+mj-lt"/>
              </a:rPr>
              <a:t>known outcomes as of </a:t>
            </a:r>
            <a:r>
              <a:rPr lang="en-US" sz="1600" b="1" dirty="0" smtClean="0">
                <a:latin typeface="+mj-lt"/>
              </a:rPr>
              <a:t>12/22/2017</a:t>
            </a:r>
            <a:endParaRPr lang="en-US" sz="1600" dirty="0">
              <a:latin typeface="+mj-lt"/>
            </a:endParaRPr>
          </a:p>
        </p:txBody>
      </p:sp>
      <p:sp>
        <p:nvSpPr>
          <p:cNvPr id="2" name="Date Placeholder 1"/>
          <p:cNvSpPr>
            <a:spLocks noGrp="1"/>
          </p:cNvSpPr>
          <p:nvPr>
            <p:ph type="dt" sz="half" idx="10"/>
          </p:nvPr>
        </p:nvSpPr>
        <p:spPr/>
        <p:txBody>
          <a:bodyPr/>
          <a:lstStyle/>
          <a:p>
            <a:fld id="{95B82027-8175-4991-ACA2-CE8554564DDB}" type="datetime1">
              <a:rPr lang="en-US" smtClean="0">
                <a:solidFill>
                  <a:srgbClr val="022167">
                    <a:lumMod val="40000"/>
                    <a:lumOff val="60000"/>
                  </a:srgbClr>
                </a:solidFill>
              </a:rPr>
              <a:pPr/>
              <a:t>1/20/2018</a:t>
            </a:fld>
            <a:endParaRPr lang="en-US">
              <a:solidFill>
                <a:srgbClr val="022167">
                  <a:lumMod val="40000"/>
                  <a:lumOff val="60000"/>
                </a:srgbClr>
              </a:solidFill>
            </a:endParaRPr>
          </a:p>
        </p:txBody>
      </p:sp>
      <p:sp>
        <p:nvSpPr>
          <p:cNvPr id="3" name="Footer Placeholder 2"/>
          <p:cNvSpPr>
            <a:spLocks noGrp="1"/>
          </p:cNvSpPr>
          <p:nvPr>
            <p:ph type="ftr" sz="quarter" idx="11"/>
          </p:nvPr>
        </p:nvSpPr>
        <p:spPr/>
        <p:txBody>
          <a:bodyPr/>
          <a:lstStyle/>
          <a:p>
            <a:endParaRPr lang="en-US">
              <a:solidFill>
                <a:srgbClr val="022167">
                  <a:lumMod val="40000"/>
                  <a:lumOff val="60000"/>
                </a:srgbClr>
              </a:solidFill>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9</a:t>
            </a:fld>
            <a:endParaRPr lang="en-US">
              <a:solidFill>
                <a:srgbClr val="022167">
                  <a:lumMod val="40000"/>
                  <a:lumOff val="6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26410395"/>
              </p:ext>
            </p:extLst>
          </p:nvPr>
        </p:nvGraphicFramePr>
        <p:xfrm>
          <a:off x="3107927" y="2469229"/>
          <a:ext cx="4308873" cy="1258508"/>
        </p:xfrm>
        <a:graphic>
          <a:graphicData uri="http://schemas.openxmlformats.org/drawingml/2006/table">
            <a:tbl>
              <a:tblPr firstRow="1" firstCol="1" bandRow="1">
                <a:tableStyleId>{5C22544A-7EE6-4342-B048-85BDC9FD1C3A}</a:tableStyleId>
              </a:tblPr>
              <a:tblGrid>
                <a:gridCol w="1882775">
                  <a:extLst>
                    <a:ext uri="{9D8B030D-6E8A-4147-A177-3AD203B41FA5}">
                      <a16:colId xmlns:a16="http://schemas.microsoft.com/office/drawing/2014/main" xmlns="" val="20000"/>
                    </a:ext>
                  </a:extLst>
                </a:gridCol>
                <a:gridCol w="1491378">
                  <a:extLst>
                    <a:ext uri="{9D8B030D-6E8A-4147-A177-3AD203B41FA5}">
                      <a16:colId xmlns:a16="http://schemas.microsoft.com/office/drawing/2014/main" xmlns="" val="20001"/>
                    </a:ext>
                  </a:extLst>
                </a:gridCol>
                <a:gridCol w="934720">
                  <a:extLst>
                    <a:ext uri="{9D8B030D-6E8A-4147-A177-3AD203B41FA5}">
                      <a16:colId xmlns:a16="http://schemas.microsoft.com/office/drawing/2014/main" xmlns="" val="20002"/>
                    </a:ext>
                  </a:extLst>
                </a:gridCol>
              </a:tblGrid>
              <a:tr h="200025">
                <a:tc>
                  <a:txBody>
                    <a:bodyPr/>
                    <a:lstStyle/>
                    <a:p>
                      <a:pPr marL="0" marR="0" algn="ctr">
                        <a:lnSpc>
                          <a:spcPct val="107000"/>
                        </a:lnSpc>
                        <a:spcBef>
                          <a:spcPts val="0"/>
                        </a:spcBef>
                        <a:spcAft>
                          <a:spcPts val="0"/>
                        </a:spcAft>
                      </a:pPr>
                      <a:r>
                        <a:rPr lang="en-US" sz="1600" dirty="0">
                          <a:solidFill>
                            <a:schemeClr val="tx2"/>
                          </a:solidFill>
                          <a:effectLst/>
                        </a:rPr>
                        <a:t>Pregnancy Outcomes</a:t>
                      </a:r>
                      <a:endPar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2"/>
                          </a:solidFill>
                          <a:effectLst/>
                        </a:rPr>
                        <a:t>Cases, </a:t>
                      </a:r>
                      <a:endParaRPr lang="en-US" sz="1600" dirty="0" smtClean="0">
                        <a:solidFill>
                          <a:schemeClr val="tx2"/>
                        </a:solidFill>
                        <a:effectLst/>
                      </a:endParaRPr>
                    </a:p>
                    <a:p>
                      <a:pPr marL="0" marR="0" algn="ctr">
                        <a:lnSpc>
                          <a:spcPct val="107000"/>
                        </a:lnSpc>
                        <a:spcBef>
                          <a:spcPts val="0"/>
                        </a:spcBef>
                        <a:spcAft>
                          <a:spcPts val="0"/>
                        </a:spcAft>
                      </a:pPr>
                      <a:r>
                        <a:rPr lang="en-US" sz="1600" dirty="0" smtClean="0">
                          <a:solidFill>
                            <a:schemeClr val="tx2"/>
                          </a:solidFill>
                          <a:effectLst/>
                        </a:rPr>
                        <a:t>n </a:t>
                      </a:r>
                      <a:r>
                        <a:rPr lang="en-US" sz="1600" dirty="0">
                          <a:solidFill>
                            <a:schemeClr val="tx2"/>
                          </a:solidFill>
                          <a:effectLst/>
                        </a:rPr>
                        <a:t>= </a:t>
                      </a:r>
                      <a:r>
                        <a:rPr lang="en-US" sz="1600" dirty="0" smtClean="0">
                          <a:solidFill>
                            <a:schemeClr val="tx2"/>
                          </a:solidFill>
                          <a:effectLst/>
                        </a:rPr>
                        <a:t>219</a:t>
                      </a:r>
                      <a:endPar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2"/>
                          </a:solidFill>
                          <a:effectLst/>
                        </a:rPr>
                        <a:t>%</a:t>
                      </a:r>
                      <a:endPar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00025">
                <a:tc>
                  <a:txBody>
                    <a:bodyPr/>
                    <a:lstStyle/>
                    <a:p>
                      <a:pPr marL="0" marR="0">
                        <a:lnSpc>
                          <a:spcPct val="107000"/>
                        </a:lnSpc>
                        <a:spcBef>
                          <a:spcPts val="0"/>
                        </a:spcBef>
                        <a:spcAft>
                          <a:spcPts val="0"/>
                        </a:spcAft>
                      </a:pPr>
                      <a:r>
                        <a:rPr lang="en-US" sz="1600">
                          <a:solidFill>
                            <a:schemeClr val="tx2"/>
                          </a:solidFill>
                          <a:effectLst/>
                        </a:rPr>
                        <a:t>Live born</a:t>
                      </a:r>
                      <a:endParaRPr lang="en-US" sz="16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213</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97.3</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00025">
                <a:tc>
                  <a:txBody>
                    <a:bodyPr/>
                    <a:lstStyle/>
                    <a:p>
                      <a:pPr marL="0" marR="0">
                        <a:lnSpc>
                          <a:spcPct val="107000"/>
                        </a:lnSpc>
                        <a:spcBef>
                          <a:spcPts val="0"/>
                        </a:spcBef>
                        <a:spcAft>
                          <a:spcPts val="0"/>
                        </a:spcAft>
                      </a:pPr>
                      <a:r>
                        <a:rPr lang="en-US" sz="1600">
                          <a:solidFill>
                            <a:schemeClr val="tx2"/>
                          </a:solidFill>
                          <a:effectLst/>
                        </a:rPr>
                        <a:t>Stillborn</a:t>
                      </a:r>
                      <a:endParaRPr lang="en-US" sz="160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a:t>
                      </a:r>
                      <a:endParaRPr lang="en-US"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0.4</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0025">
                <a:tc>
                  <a:txBody>
                    <a:bodyPr/>
                    <a:lstStyle/>
                    <a:p>
                      <a:pPr marL="0" marR="0">
                        <a:lnSpc>
                          <a:spcPct val="107000"/>
                        </a:lnSpc>
                        <a:spcBef>
                          <a:spcPts val="0"/>
                        </a:spcBef>
                        <a:spcAft>
                          <a:spcPts val="0"/>
                        </a:spcAft>
                      </a:pPr>
                      <a:r>
                        <a:rPr lang="en-US" sz="1600" dirty="0">
                          <a:solidFill>
                            <a:schemeClr val="tx2"/>
                          </a:solidFill>
                          <a:effectLst/>
                        </a:rPr>
                        <a:t>Fetal loss</a:t>
                      </a:r>
                      <a:endPar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5</a:t>
                      </a:r>
                      <a:endParaRPr lang="en-US"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2.3</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57111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 id="{41D8178C-5178-45C2-A508-4EA363C0D568}" vid="{BBAE0CCB-1017-4C99-A430-668F112853D4}"/>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 id="{41D8178C-5178-45C2-A508-4EA363C0D568}" vid="{F3CE74AB-CA11-41F1-B683-7DCF104CD65F}"/>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DSHS-External-Presentation-4x3</Template>
  <TotalTime>3007</TotalTime>
  <Words>2525</Words>
  <Application>Microsoft Office PowerPoint</Application>
  <PresentationFormat>On-screen Show (4:3)</PresentationFormat>
  <Paragraphs>725</Paragraphs>
  <Slides>28</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Cambria Math</vt:lpstr>
      <vt:lpstr>Rockwell</vt:lpstr>
      <vt:lpstr>Times New Roman</vt:lpstr>
      <vt:lpstr>Verdana</vt:lpstr>
      <vt:lpstr>Wingdings</vt:lpstr>
      <vt:lpstr>Dark Room</vt:lpstr>
      <vt:lpstr>Bright Room</vt:lpstr>
      <vt:lpstr>Zika-Associated Birth Defects Surveillance – Texas, 2016-2017.</vt:lpstr>
      <vt:lpstr>PowerPoint Presentation</vt:lpstr>
      <vt:lpstr>PowerPoint Presentation</vt:lpstr>
      <vt:lpstr>PowerPoint Presentation</vt:lpstr>
      <vt:lpstr>PowerPoint Presentation</vt:lpstr>
      <vt:lpstr>PowerPoint Presentation</vt:lpstr>
      <vt:lpstr>Maternal Demographics</vt:lpstr>
      <vt:lpstr>PowerPoint Presentation</vt:lpstr>
      <vt:lpstr>Completed Pregnancy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Supplemental Slides</vt:lpstr>
      <vt:lpstr>PowerPoint Presentation</vt:lpstr>
      <vt:lpstr>PowerPoint Presentation</vt:lpstr>
      <vt:lpstr>Reported Maternal Travel Exposure</vt:lpstr>
      <vt:lpstr>Reported Maternal Travel Exposure (cont.)</vt:lpstr>
      <vt:lpstr>Completed Pregnancies Over Time</vt:lpstr>
      <vt:lpstr>Demographics of Infants/Fetal Losses</vt:lpstr>
      <vt:lpstr>Zika-related Birth Defects in 15 of 219 Pregnancy Outcomes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Langlois,Peter (DSHS)</dc:creator>
  <cp:lastModifiedBy>Noemi Hall</cp:lastModifiedBy>
  <cp:revision>112</cp:revision>
  <cp:lastPrinted>2017-09-27T20:20:18Z</cp:lastPrinted>
  <dcterms:created xsi:type="dcterms:W3CDTF">2017-07-12T18:09:17Z</dcterms:created>
  <dcterms:modified xsi:type="dcterms:W3CDTF">2018-01-22T08:12:20Z</dcterms:modified>
</cp:coreProperties>
</file>