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0" r:id="rId4"/>
    <p:sldId id="272" r:id="rId5"/>
    <p:sldId id="269" r:id="rId6"/>
    <p:sldId id="279" r:id="rId7"/>
    <p:sldId id="283" r:id="rId8"/>
    <p:sldId id="287" r:id="rId9"/>
    <p:sldId id="288" r:id="rId10"/>
    <p:sldId id="275" r:id="rId11"/>
    <p:sldId id="284" r:id="rId12"/>
    <p:sldId id="278" r:id="rId13"/>
    <p:sldId id="276" r:id="rId14"/>
    <p:sldId id="286" r:id="rId15"/>
    <p:sldId id="285" r:id="rId16"/>
    <p:sldId id="274" r:id="rId17"/>
    <p:sldId id="281" r:id="rId18"/>
    <p:sldId id="265" r:id="rId19"/>
    <p:sldId id="282" r:id="rId20"/>
    <p:sldId id="267" r:id="rId21"/>
    <p:sldId id="262" r:id="rId22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56"/>
            <p14:sldId id="280"/>
            <p14:sldId id="272"/>
            <p14:sldId id="269"/>
            <p14:sldId id="279"/>
            <p14:sldId id="283"/>
            <p14:sldId id="287"/>
            <p14:sldId id="288"/>
            <p14:sldId id="275"/>
            <p14:sldId id="284"/>
            <p14:sldId id="278"/>
            <p14:sldId id="276"/>
            <p14:sldId id="286"/>
            <p14:sldId id="285"/>
            <p14:sldId id="274"/>
            <p14:sldId id="281"/>
            <p14:sldId id="265"/>
            <p14:sldId id="282"/>
          </p14:sldIdLst>
        </p14:section>
        <p14:section name="Section heading here" id="{10209E7B-763F-4045-8D49-2E42B082EE46}">
          <p14:sldIdLst/>
        </p14:section>
        <p14:section name="Section heading here" id="{4230DD8D-A306-47B5-8F1C-5685E62BC2F9}">
          <p14:sldIdLst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dwa,Tom (DSHS)" initials="S(" lastIdx="5" clrIdx="0">
    <p:extLst>
      <p:ext uri="{19B8F6BF-5375-455C-9EA6-DF929625EA0E}">
        <p15:presenceInfo xmlns:p15="http://schemas.microsoft.com/office/powerpoint/2012/main" userId="S-1-5-21-1270037979-2097892664-926709054-4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6370" autoAdjust="0"/>
  </p:normalViewPr>
  <p:slideViewPr>
    <p:cSldViewPr snapToGrid="0">
      <p:cViewPr>
        <p:scale>
          <a:sx n="122" d="100"/>
          <a:sy n="122" d="100"/>
        </p:scale>
        <p:origin x="1152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3T11:41:55.924" idx="5">
    <p:pos x="10" y="10"/>
    <p:text>becomes redundant IF "with or without symptoms" is added to the first bullet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17550"/>
            <a:ext cx="2760663" cy="207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7979" y="716216"/>
            <a:ext cx="4253425" cy="5668496"/>
          </a:xfrm>
          <a:prstGeom prst="rect">
            <a:avLst/>
          </a:prstGeom>
        </p:spPr>
        <p:txBody>
          <a:bodyPr vert="horz" lIns="94229" tIns="47114" rIns="94229" bIns="47114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7661" y="4617135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7661" y="4964217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7661" y="5324076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7661" y="4253969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7661" y="5674464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7661" y="3903581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7661" y="3197243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7661" y="3543722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7661" y="6034323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7661" y="6384712"/>
            <a:ext cx="35206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17550"/>
            <a:ext cx="2760663" cy="2071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7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430213"/>
            <a:ext cx="4300537" cy="3227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934" y="3658867"/>
            <a:ext cx="6452025" cy="55497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8425" y="360363"/>
            <a:ext cx="4305300" cy="32289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934" y="3704466"/>
            <a:ext cx="6474986" cy="56215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78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8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95388"/>
            <a:ext cx="4302125" cy="3227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773" y="4614748"/>
            <a:ext cx="5631810" cy="3766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After you report your</a:t>
            </a:r>
            <a:r>
              <a:rPr lang="en-US" baseline="0" dirty="0"/>
              <a:t> Zika cases to the local or </a:t>
            </a:r>
            <a:r>
              <a:rPr lang="en-US" strike="sngStrike" baseline="0" dirty="0"/>
              <a:t>state</a:t>
            </a:r>
            <a:r>
              <a:rPr lang="en-US" baseline="0" dirty="0"/>
              <a:t> </a:t>
            </a:r>
            <a:r>
              <a:rPr lang="en-US" b="1" baseline="0" dirty="0"/>
              <a:t>regional</a:t>
            </a:r>
            <a:r>
              <a:rPr lang="en-US" baseline="0" dirty="0"/>
              <a:t> health departments, DSHS will send the </a:t>
            </a:r>
            <a:r>
              <a:rPr lang="en-US" b="1" baseline="0" dirty="0"/>
              <a:t>investigational</a:t>
            </a:r>
            <a:r>
              <a:rPr lang="en-US" baseline="0" dirty="0"/>
              <a:t>  information to the CDC Zika Pregnancy Registry.  The registry will track pregnant women and their children to discover the long term impact of Zika infections.  </a:t>
            </a:r>
          </a:p>
          <a:p>
            <a:endParaRPr lang="en-US" baseline="0" dirty="0"/>
          </a:p>
          <a:p>
            <a:r>
              <a:rPr lang="en-US" baseline="0" dirty="0"/>
              <a:t>Note that the information is confidential.</a:t>
            </a:r>
          </a:p>
          <a:p>
            <a:endParaRPr lang="en-US" baseline="0" dirty="0"/>
          </a:p>
          <a:p>
            <a:r>
              <a:rPr lang="en-US" baseline="0" dirty="0"/>
              <a:t>There’s much we still don’t know about this virus and the data generated by the registry may help us develop a vaccine and learn how to combat the disease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7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95388"/>
            <a:ext cx="4302125" cy="3227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773" y="4614748"/>
            <a:ext cx="5631810" cy="37666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4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17550"/>
            <a:ext cx="2760663" cy="2071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40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6400" y="966788"/>
            <a:ext cx="3721100" cy="27908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7377" y="4363202"/>
            <a:ext cx="6338678" cy="4235475"/>
          </a:xfrm>
          <a:prstGeom prst="rect">
            <a:avLst/>
          </a:prstGeom>
        </p:spPr>
        <p:txBody>
          <a:bodyPr/>
          <a:lstStyle/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dirty="0"/>
              <a:t>Here is</a:t>
            </a:r>
            <a:r>
              <a:rPr lang="en-US" baseline="0" dirty="0"/>
              <a:t> the list of what I’m asking of you:</a:t>
            </a:r>
          </a:p>
          <a:p>
            <a:pPr marL="530038" lvl="1" indent="-294465">
              <a:buFont typeface="Arial" panose="020B0604020202020204" pitchFamily="34" charset="0"/>
              <a:buChar char="•"/>
            </a:pPr>
            <a:r>
              <a:rPr lang="en-US" dirty="0"/>
              <a:t>Throughout the upcoming mosquito season, please continue to stay abreast of the status of Zika in Texas and in your local communities.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8473" y="9085398"/>
            <a:ext cx="3051254" cy="479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84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17550"/>
            <a:ext cx="2760663" cy="2071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8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430213"/>
            <a:ext cx="4300537" cy="3227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934" y="3658867"/>
            <a:ext cx="6452025" cy="55497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4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17550"/>
            <a:ext cx="2760663" cy="2071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3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2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03263"/>
            <a:ext cx="2763837" cy="207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2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430213"/>
            <a:ext cx="4300537" cy="3227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934" y="3658867"/>
            <a:ext cx="6452025" cy="55497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03263"/>
            <a:ext cx="2763837" cy="207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430213"/>
            <a:ext cx="4300537" cy="3227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934" y="3658867"/>
            <a:ext cx="6452025" cy="55497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3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9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7" y="19389"/>
            <a:ext cx="72547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93486"/>
            <a:ext cx="7254721" cy="573269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2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5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5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4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4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1" r:id="rId2"/>
    <p:sldLayoutId id="2147483682" r:id="rId3"/>
    <p:sldLayoutId id="2147483680" r:id="rId4"/>
    <p:sldLayoutId id="2147483681" r:id="rId5"/>
    <p:sldLayoutId id="2147483698" r:id="rId6"/>
    <p:sldLayoutId id="2147483699" r:id="rId7"/>
    <p:sldLayoutId id="2147483700" r:id="rId8"/>
    <p:sldLayoutId id="2147483684" r:id="rId9"/>
    <p:sldLayoutId id="214748367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3" r:id="rId2"/>
    <p:sldLayoutId id="2147483705" r:id="rId3"/>
    <p:sldLayoutId id="2147483706" r:id="rId4"/>
    <p:sldLayoutId id="2147483714" r:id="rId5"/>
    <p:sldLayoutId id="2147483708" r:id="rId6"/>
    <p:sldLayoutId id="2147483709" r:id="rId7"/>
    <p:sldLayoutId id="2147483710" r:id="rId8"/>
    <p:sldLayoutId id="2147483715" r:id="rId9"/>
    <p:sldLayoutId id="214748371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g5tOslLPSAhWT14MKHWWbCvAQjRwIBw&amp;url=https://ccchclinic.com/prenatal-care/&amp;bvm=bv.148073327,d.cGw&amp;psig=AFQjCNGSvrn6QAstjt3dLBeSEAwezWg4gg&amp;ust=148838390613810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meldaM.Garcia@dshs.texas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Jennifer.Shuford@dshs.texas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hs.texas.gov/idcu/investigation/condition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From Epidemiology to Clinical Care for Zika Coordination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Obstetrical and Neonatal Care Coordination related to Infectious Diseases in Pregnancy</a:t>
            </a:r>
          </a:p>
          <a:p>
            <a:r>
              <a:rPr lang="en-US" dirty="0"/>
              <a:t>January 22, 2018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Imelda Garcia, MPH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Jennifer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Shuford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MD, MPH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6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Cameron County,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November 2016: 6 local transmission cases </a:t>
            </a:r>
          </a:p>
          <a:p>
            <a:r>
              <a:rPr lang="en-US" dirty="0"/>
              <a:t>Conducted </a:t>
            </a:r>
            <a:r>
              <a:rPr lang="en-US" dirty="0" err="1"/>
              <a:t>urosurvey</a:t>
            </a:r>
            <a:r>
              <a:rPr lang="en-US" dirty="0"/>
              <a:t> in the surrounding neighborhood.  Collected urine and serum on over 300 individuals residing in the area.</a:t>
            </a:r>
          </a:p>
          <a:p>
            <a:r>
              <a:rPr lang="en-US" dirty="0"/>
              <a:t>Also provided community education on the signs and symptoms and provided contact information to residents to call if situation changed.</a:t>
            </a:r>
          </a:p>
          <a:p>
            <a:r>
              <a:rPr lang="en-US" dirty="0"/>
              <a:t>Triggered enhanced year round mosquito surveillance and vector control</a:t>
            </a:r>
          </a:p>
          <a:p>
            <a:r>
              <a:rPr lang="en-US" dirty="0"/>
              <a:t>Lesson Learned: Community education was KEY!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Residents of the Lower Rio Grande Valley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Test all pregnant women with PCR and IgM concurrently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Once each trimester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At any stage of pregnancy if exhibiting symptoms</a:t>
            </a:r>
          </a:p>
          <a:p>
            <a:r>
              <a:rPr lang="en-US" dirty="0"/>
              <a:t>Test other people: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Who are residents of Cameron, Hidalgo, Kinney, Maverick, Starr, Val Verde, Webb, Willacy, or Zapata counties and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Exhibit a rash and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At least one other common Zika symptom, either fever, joint pain, or conjunctivitis</a:t>
            </a:r>
          </a:p>
          <a:p>
            <a:r>
              <a:rPr lang="en-US" dirty="0"/>
              <a:t>Preconception counseling is recommended for anyone contemplating having a baby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Areas of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6039" y="1559588"/>
            <a:ext cx="7320920" cy="50524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PCR and IgM concurrently</a:t>
            </a:r>
          </a:p>
          <a:p>
            <a:r>
              <a:rPr lang="en-US" dirty="0"/>
              <a:t>Test pregnant women (with or without symptoms):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Who have traveled or have a sexual partner who has traveled to a country (including Mexico) or area of Texas or the U.S. with ongoing Zika transmission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Who have no travel or sexual exposure, but exhibit three Zika symptoms</a:t>
            </a:r>
          </a:p>
          <a:p>
            <a:r>
              <a:rPr lang="en-US" dirty="0"/>
              <a:t>Test other people: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Who have traveled or have a sexual partner who has traveled to a country (including Mexico) or area of Texas or the U.S. with ongoing Zika transmission AND have one or more Zika symptoms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Who have no travel or sexual exposure, but exhibit three Zika symptoms </a:t>
            </a:r>
          </a:p>
          <a:p>
            <a:r>
              <a:rPr lang="en-US" dirty="0"/>
              <a:t>Preconception counseling is recommended for anyone contemplating having a baby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Public Health Communication &amp; Coordination,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Since the enhanced testing guidelines for the Lower Rio Grande Valley (LRGV), regular calls have occurred to go over:</a:t>
            </a:r>
          </a:p>
          <a:p>
            <a:pPr lvl="1"/>
            <a:r>
              <a:rPr lang="en-US" dirty="0"/>
              <a:t>Discuss positive lab reports, </a:t>
            </a:r>
          </a:p>
          <a:p>
            <a:pPr lvl="1"/>
            <a:r>
              <a:rPr lang="en-US" dirty="0"/>
              <a:t>Discuss details of pending investigations</a:t>
            </a:r>
          </a:p>
          <a:p>
            <a:pPr lvl="1"/>
            <a:r>
              <a:rPr lang="en-US" dirty="0"/>
              <a:t>Coordination with CDC on final PRNT testing results</a:t>
            </a:r>
          </a:p>
          <a:p>
            <a:pPr lvl="1"/>
            <a:r>
              <a:rPr lang="en-US" dirty="0"/>
              <a:t>Coordinate local vector control and mosquito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Hidalgo County,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Due to enhanced screening of pregnant women, one (1) local transmission case identified.</a:t>
            </a:r>
          </a:p>
          <a:p>
            <a:r>
              <a:rPr lang="en-US" dirty="0"/>
              <a:t>Ongoing investigations are pending</a:t>
            </a:r>
          </a:p>
          <a:p>
            <a:r>
              <a:rPr lang="en-US" dirty="0"/>
              <a:t>Focus is on provider and community education</a:t>
            </a:r>
          </a:p>
          <a:p>
            <a:r>
              <a:rPr lang="en-US" dirty="0"/>
              <a:t>Enhanced mosquito surveillance and target vector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5" y="159658"/>
            <a:ext cx="5408655" cy="1480980"/>
          </a:xfrm>
        </p:spPr>
        <p:txBody>
          <a:bodyPr/>
          <a:lstStyle/>
          <a:p>
            <a:r>
              <a:rPr lang="en-US" sz="4000" dirty="0"/>
              <a:t>National Zika Pregnancy Registry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4321" y="2220685"/>
            <a:ext cx="5730239" cy="450079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Registry includes pregnant women with laboratory evidence of Zika infection and their infants, regardless of laboratory evidence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 be reported as a Zika disease or infection case , the pregnant woman must meet the criteria of the case definition  </a:t>
            </a:r>
          </a:p>
          <a:p>
            <a:r>
              <a:rPr lang="en-US" dirty="0"/>
              <a:t>To fully characterize the range of ill effects  of Zika virus on pregnancy, the registry casts a wider net and includes Zika disease and infection cases as well as those with lab evidence of infection with another </a:t>
            </a:r>
            <a:r>
              <a:rPr lang="en-US" dirty="0" err="1"/>
              <a:t>flavivirus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Texas provides data to the Zika Pregnancy Registry weekly on any pregnant woman or newborn who receives care in Texas and who meet enrollment criteria</a:t>
            </a:r>
          </a:p>
          <a:p>
            <a:r>
              <a:rPr lang="en-US" dirty="0"/>
              <a:t>No other details will be provided about Texas pregnancies reported to the CDC due to privacy concerns and that it is not warranted from a public health standpoint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1365"/>
          <a:stretch>
            <a:fillRect/>
          </a:stretch>
        </p:blipFill>
        <p:spPr>
          <a:xfrm>
            <a:off x="6264012" y="2608263"/>
            <a:ext cx="2778388" cy="238029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5" y="159658"/>
            <a:ext cx="5408655" cy="1480980"/>
          </a:xfrm>
        </p:spPr>
        <p:txBody>
          <a:bodyPr/>
          <a:lstStyle/>
          <a:p>
            <a:r>
              <a:rPr lang="en-US" sz="3600" dirty="0"/>
              <a:t>National Zika Pregnancy Registry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4321" y="2220685"/>
            <a:ext cx="5730239" cy="4500793"/>
          </a:xfrm>
        </p:spPr>
        <p:txBody>
          <a:bodyPr>
            <a:normAutofit/>
          </a:bodyPr>
          <a:lstStyle/>
          <a:p>
            <a:r>
              <a:rPr lang="en-US" dirty="0"/>
              <a:t>Currently over 200 infants are already enrolled in the registry</a:t>
            </a:r>
          </a:p>
          <a:p>
            <a:r>
              <a:rPr lang="en-US" dirty="0"/>
              <a:t>CDC will soon stop enrolling women and infants into the national registry</a:t>
            </a:r>
          </a:p>
          <a:p>
            <a:r>
              <a:rPr lang="en-US" dirty="0"/>
              <a:t>Infant follow-up will track from birth through 2 years of age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1365"/>
          <a:stretch>
            <a:fillRect/>
          </a:stretch>
        </p:blipFill>
        <p:spPr>
          <a:xfrm>
            <a:off x="6264012" y="2608263"/>
            <a:ext cx="2778388" cy="238029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Funding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Aligns with the Statewide Prevention Strategy</a:t>
            </a:r>
          </a:p>
          <a:p>
            <a:pPr lvl="1"/>
            <a:r>
              <a:rPr lang="en-US" dirty="0"/>
              <a:t>Local public health preparedness &amp; response activities</a:t>
            </a:r>
          </a:p>
          <a:p>
            <a:pPr lvl="1"/>
            <a:r>
              <a:rPr lang="en-US" dirty="0"/>
              <a:t>Community education and outreach</a:t>
            </a:r>
          </a:p>
          <a:p>
            <a:pPr lvl="1"/>
            <a:r>
              <a:rPr lang="en-US" dirty="0"/>
              <a:t>Human/mosquito surveillance</a:t>
            </a:r>
          </a:p>
          <a:p>
            <a:pPr lvl="1"/>
            <a:r>
              <a:rPr lang="en-US" dirty="0"/>
              <a:t>Vector control</a:t>
            </a:r>
          </a:p>
          <a:p>
            <a:pPr lvl="3"/>
            <a:r>
              <a:rPr lang="en-US" dirty="0"/>
              <a:t>Pesticide resistance testing</a:t>
            </a:r>
          </a:p>
          <a:p>
            <a:pPr lvl="3"/>
            <a:r>
              <a:rPr lang="en-US" dirty="0"/>
              <a:t>Speciation mapping projects</a:t>
            </a:r>
          </a:p>
          <a:p>
            <a:pPr lvl="3"/>
            <a:r>
              <a:rPr lang="en-US" dirty="0"/>
              <a:t>Vector control application and supplies</a:t>
            </a:r>
          </a:p>
          <a:p>
            <a:pPr lvl="1"/>
            <a:r>
              <a:rPr lang="en-US" dirty="0"/>
              <a:t>Zika Pregnancy Registry activities</a:t>
            </a:r>
          </a:p>
          <a:p>
            <a:pPr lvl="1"/>
            <a:r>
              <a:rPr lang="en-US" dirty="0"/>
              <a:t>Care coordination of women and infants with Zika infection and/or congenital Zika syndrome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C5FC-0906-42E2-A5C7-074DD8C6B06A}" type="datetime1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Role of Health Professionals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4161" y="2072640"/>
            <a:ext cx="5974080" cy="4648839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Recognize when to screen and test pregnant women</a:t>
            </a:r>
          </a:p>
          <a:p>
            <a:pPr lvl="0"/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Test, evaluate, and follow-up infants with possible congenital Zika infection </a:t>
            </a:r>
          </a:p>
          <a:p>
            <a:pPr lvl="0"/>
            <a:r>
              <a:rPr lang="en-US" sz="2000" dirty="0"/>
              <a:t>Regularly check DSHS/CDC updates for proper testing and submission protocols</a:t>
            </a:r>
          </a:p>
          <a:p>
            <a:pPr lvl="0"/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Promote protective measures and vector control</a:t>
            </a:r>
          </a:p>
          <a:p>
            <a:pPr lvl="0"/>
            <a:r>
              <a:rPr lang="en-US" sz="2000" dirty="0"/>
              <a:t>Prenatal counseling to prevent sexual transmission</a:t>
            </a:r>
          </a:p>
          <a:p>
            <a:pPr lvl="0"/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Prenatal care providers share appropriate medical information with professionals who care for newborn</a:t>
            </a:r>
          </a:p>
          <a:p>
            <a:pPr lvl="0"/>
            <a:r>
              <a:rPr lang="en-US" sz="2000" dirty="0"/>
              <a:t>Coordinate with public health authorities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18</a:t>
            </a:fld>
            <a:endParaRPr lang="en-US" dirty="0"/>
          </a:p>
        </p:txBody>
      </p:sp>
      <p:pic>
        <p:nvPicPr>
          <p:cNvPr id="13" name="Picture Placeholder 12" descr="Image result for prenatal care">
            <a:hlinkClick r:id="rId3"/>
          </p:cNvPr>
          <p:cNvPicPr>
            <a:picLocks noGrp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r="21042"/>
          <a:stretch>
            <a:fillRect/>
          </a:stretch>
        </p:blipFill>
        <p:spPr bwMode="auto">
          <a:xfrm>
            <a:off x="6370955" y="2608263"/>
            <a:ext cx="2701925" cy="2919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16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87C8-3788-4307-A82F-2583D5E0D5B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8312072" cy="32177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Prevention is key!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Zika public health surveillance and response starts and ends with clinical care.</a:t>
            </a:r>
          </a:p>
          <a:p>
            <a:pPr marL="742939" lvl="1" indent="-514350">
              <a:buFont typeface="+mj-lt"/>
              <a:buAutoNum type="alphaUcPeriod"/>
            </a:pPr>
            <a:r>
              <a:rPr lang="en-US" dirty="0">
                <a:solidFill>
                  <a:schemeClr val="bg1"/>
                </a:solidFill>
              </a:rPr>
              <a:t>Keep informed on evolving testing recommendations.</a:t>
            </a:r>
          </a:p>
          <a:p>
            <a:pPr marL="742939" lvl="1" indent="-514350">
              <a:buFont typeface="+mj-lt"/>
              <a:buAutoNum type="alphaUcPeriod"/>
            </a:pPr>
            <a:r>
              <a:rPr lang="en-US" dirty="0">
                <a:solidFill>
                  <a:schemeClr val="bg1"/>
                </a:solidFill>
              </a:rPr>
              <a:t>Stay connected to your local public health authorities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140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Presentation 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Health Role &amp; Responsibilities</a:t>
            </a:r>
          </a:p>
          <a:p>
            <a:r>
              <a:rPr lang="en-US" dirty="0"/>
              <a:t>Notifiable Conditions</a:t>
            </a:r>
          </a:p>
          <a:p>
            <a:r>
              <a:rPr lang="en-US" dirty="0"/>
              <a:t>Testing Recommendations</a:t>
            </a:r>
          </a:p>
          <a:p>
            <a:r>
              <a:rPr lang="en-US" dirty="0"/>
              <a:t>Public Health Response</a:t>
            </a:r>
          </a:p>
          <a:p>
            <a:pPr lvl="1"/>
            <a:r>
              <a:rPr lang="en-US" dirty="0"/>
              <a:t>Local transmission examples</a:t>
            </a:r>
          </a:p>
          <a:p>
            <a:pPr lvl="1"/>
            <a:r>
              <a:rPr lang="en-US" dirty="0"/>
              <a:t>Statewide prevention strategies</a:t>
            </a:r>
          </a:p>
          <a:p>
            <a:r>
              <a:rPr lang="en-US" dirty="0"/>
              <a:t>Zika Pregnancy Registry</a:t>
            </a:r>
          </a:p>
          <a:p>
            <a:r>
              <a:rPr lang="en-US" dirty="0"/>
              <a:t>Texas Zika funding</a:t>
            </a:r>
          </a:p>
          <a:p>
            <a:r>
              <a:rPr lang="en-US" dirty="0"/>
              <a:t>Role of Health Professionals 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1A1E-CC52-4559-9512-1E4A3F85E3AE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ImeldaM.Garcia@dshs.texas.gov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>
                <a:hlinkClick r:id="rId4"/>
              </a:rPr>
              <a:t>Jennifer.Shuford@dshs.texas.gov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6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Public Health Roles &amp; Responsibilities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3342" y="2235199"/>
            <a:ext cx="8280811" cy="38193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State Statute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Local Health Departments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Local Health Authorities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Public Health Regions (DSHS)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DSHS statewide</a:t>
            </a:r>
          </a:p>
          <a:p>
            <a:r>
              <a:rPr lang="en-US" dirty="0"/>
              <a:t>Texas is a </a:t>
            </a:r>
            <a:r>
              <a:rPr lang="en-US"/>
              <a:t>home-rule state</a:t>
            </a:r>
          </a:p>
          <a:p>
            <a:r>
              <a:rPr lang="en-US" dirty="0"/>
              <a:t>Texas Administrative Code-Notifiable Conditions</a:t>
            </a:r>
          </a:p>
          <a:p>
            <a:r>
              <a:rPr lang="en-US" dirty="0"/>
              <a:t>Coordination with local and regional public health entities across the state continues to be a key to quickly identifying and coordinating investigations and response activities for high consequence diseases</a:t>
            </a:r>
          </a:p>
          <a:p>
            <a:endParaRPr lang="en-US" dirty="0"/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3378-446C-497B-838C-B24E6FDDFE81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BA9-160D-461D-A66D-01DFBA0B1B73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70326"/>
            <a:ext cx="8875058" cy="69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Notifiable Conditions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Texas Administrative Code outlines the conditions that must be reported to the state and the timelines in which reporting is required</a:t>
            </a:r>
          </a:p>
          <a:p>
            <a:pPr lvl="0"/>
            <a:r>
              <a:rPr lang="en-US" dirty="0"/>
              <a:t>Found Online at: </a:t>
            </a:r>
            <a:r>
              <a:rPr lang="en-US" dirty="0">
                <a:hlinkClick r:id="rId3"/>
              </a:rPr>
              <a:t>http://www.dshs.texas.gov/idcu/investigation/conditions/</a:t>
            </a:r>
            <a:endParaRPr lang="en-US" dirty="0"/>
          </a:p>
          <a:p>
            <a:pPr lvl="0"/>
            <a:r>
              <a:rPr lang="en-US" dirty="0"/>
              <a:t>Check regularly as these are updated on an annual basis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0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BA9-160D-461D-A66D-01DFBA0B1B73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678657"/>
              </p:ext>
            </p:extLst>
          </p:nvPr>
        </p:nvGraphicFramePr>
        <p:xfrm>
          <a:off x="1774091" y="191166"/>
          <a:ext cx="5541109" cy="626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5829108" imgH="7543800" progId="Acrobat.Document.11">
                  <p:embed/>
                </p:oleObj>
              </mc:Choice>
              <mc:Fallback>
                <p:oleObj name="Acrobat Document" r:id="rId4" imgW="5829108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4091" y="191166"/>
                        <a:ext cx="5541109" cy="6261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2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Prevention Strategy	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90563" lvl="1" indent="-457200">
              <a:buFont typeface="+mj-lt"/>
              <a:buAutoNum type="arabicPeriod"/>
            </a:pPr>
            <a:r>
              <a:rPr lang="en-US" dirty="0"/>
              <a:t>Prevent/delay widespread local transmission of Zika in Texas</a:t>
            </a:r>
          </a:p>
          <a:p>
            <a:pPr marL="690563" lvl="1" indent="-457200">
              <a:buFont typeface="+mj-lt"/>
              <a:buAutoNum type="arabicPeriod"/>
            </a:pPr>
            <a:r>
              <a:rPr lang="en-US" dirty="0"/>
              <a:t>Protect pregnant women and their unborn children from the effects of Zika</a:t>
            </a:r>
          </a:p>
          <a:p>
            <a:pPr marL="233363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Prevention Strategy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690563" lvl="1" indent="-457200">
              <a:buFont typeface="+mj-lt"/>
              <a:buAutoNum type="arabicPeriod"/>
            </a:pPr>
            <a:r>
              <a:rPr lang="en-US" dirty="0"/>
              <a:t>Prevent transmission of the Zika virus by identifying cases and facilitating or implementing vector control measures </a:t>
            </a:r>
          </a:p>
          <a:p>
            <a:pPr marL="690563" lvl="1" indent="-457200">
              <a:buFont typeface="+mj-lt"/>
              <a:buAutoNum type="arabicPeriod"/>
            </a:pPr>
            <a:r>
              <a:rPr lang="en-US" dirty="0"/>
              <a:t>Maximize education and outreach activities to the general public, local health departments (LHDs), and healthcare communities in Texas</a:t>
            </a:r>
          </a:p>
          <a:p>
            <a:pPr marL="690563" lvl="1" indent="-457200">
              <a:buFont typeface="+mj-lt"/>
              <a:buAutoNum type="arabicPeriod"/>
            </a:pPr>
            <a:r>
              <a:rPr lang="en-US" dirty="0"/>
              <a:t>Provide consistent, timely, and accurate information </a:t>
            </a:r>
          </a:p>
          <a:p>
            <a:pPr marL="690563" lvl="1" indent="-457200">
              <a:buFont typeface="+mj-lt"/>
              <a:buAutoNum type="arabicPeriod"/>
            </a:pPr>
            <a:r>
              <a:rPr lang="en-US" dirty="0"/>
              <a:t>Coordinate community response to include public health, healthcare, and emergency management</a:t>
            </a:r>
          </a:p>
          <a:p>
            <a:pPr marL="690563" lvl="1" indent="-457200">
              <a:buFont typeface="+mj-lt"/>
              <a:buAutoNum type="arabicPeriod"/>
            </a:pPr>
            <a:r>
              <a:rPr lang="en-US" dirty="0"/>
              <a:t>Facilitate and support public health and healthcare operations to include surveillance, laboratory diagnostics, and individual and community protections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Public Health Response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Begins with a positive lab report</a:t>
            </a:r>
          </a:p>
          <a:p>
            <a:pPr lvl="0"/>
            <a:r>
              <a:rPr lang="en-US" dirty="0"/>
              <a:t>Epidemiology Investigation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Determine exposure (travel, sexual, or local)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Onset of symptoms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Household testing if applicable</a:t>
            </a:r>
          </a:p>
          <a:p>
            <a:r>
              <a:rPr lang="en-US" dirty="0"/>
              <a:t>Integrated Vector Control: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Environmental assessments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Mosquito surveillance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Pesticide application based on assessment and mosquito data. </a:t>
            </a:r>
          </a:p>
          <a:p>
            <a:r>
              <a:rPr lang="en-US" dirty="0"/>
              <a:t>Education/Outreach to public and healthcare professionals</a:t>
            </a:r>
          </a:p>
          <a:p>
            <a:r>
              <a:rPr lang="en-US" dirty="0"/>
              <a:t>Increased/ongoing surveillance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42821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" id="{41D8178C-5178-45C2-A508-4EA363C0D568}" vid="{BBAE0CCB-1017-4C99-A430-668F112853D4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" id="{41D8178C-5178-45C2-A508-4EA363C0D568}" vid="{F3CE74AB-CA11-41F1-B683-7DCF104CD65F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DSHS-External-Presentation-4x3</Template>
  <TotalTime>3980</TotalTime>
  <Words>1210</Words>
  <Application>Microsoft Office PowerPoint</Application>
  <PresentationFormat>On-screen Show (4:3)</PresentationFormat>
  <Paragraphs>185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Rockwell</vt:lpstr>
      <vt:lpstr>Verdana</vt:lpstr>
      <vt:lpstr>Dark Room</vt:lpstr>
      <vt:lpstr>Bright Room</vt:lpstr>
      <vt:lpstr>Adobe Acrobat Document</vt:lpstr>
      <vt:lpstr>From Epidemiology to Clinical Care for Zika Coordination </vt:lpstr>
      <vt:lpstr>Presentation Outline</vt:lpstr>
      <vt:lpstr>Public Health Roles &amp; Responsibilities</vt:lpstr>
      <vt:lpstr>PowerPoint Presentation</vt:lpstr>
      <vt:lpstr>Notifiable Conditions</vt:lpstr>
      <vt:lpstr>PowerPoint Presentation</vt:lpstr>
      <vt:lpstr>Statewide Prevention Strategy Goals</vt:lpstr>
      <vt:lpstr>Statewide Prevention Strategy Objectives</vt:lpstr>
      <vt:lpstr>Public Health Response</vt:lpstr>
      <vt:lpstr>Cameron County, 2016</vt:lpstr>
      <vt:lpstr>Residents of the Lower Rio Grande Valley</vt:lpstr>
      <vt:lpstr>Other Areas of Texas</vt:lpstr>
      <vt:lpstr>Public Health Communication &amp; Coordination, 2017</vt:lpstr>
      <vt:lpstr>Hidalgo County, 2017</vt:lpstr>
      <vt:lpstr>National Zika Pregnancy Registry</vt:lpstr>
      <vt:lpstr>National Zika Pregnancy Registry Continued</vt:lpstr>
      <vt:lpstr>Zika Funding </vt:lpstr>
      <vt:lpstr>Role of Health Professionals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Epidemiology to Clinical Care for Zika Coordination</dc:title>
  <dc:creator>Garcia,Imelda M (DSHS)</dc:creator>
  <cp:lastModifiedBy>Garcia,Imelda M (DSHS)</cp:lastModifiedBy>
  <cp:revision>40</cp:revision>
  <cp:lastPrinted>2018-01-22T03:33:02Z</cp:lastPrinted>
  <dcterms:created xsi:type="dcterms:W3CDTF">2018-01-19T18:06:13Z</dcterms:created>
  <dcterms:modified xsi:type="dcterms:W3CDTF">2018-01-22T12:27:06Z</dcterms:modified>
</cp:coreProperties>
</file>