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4" r:id="rId1"/>
  </p:sldMasterIdLst>
  <p:notesMasterIdLst>
    <p:notesMasterId r:id="rId14"/>
  </p:notesMasterIdLst>
  <p:handoutMasterIdLst>
    <p:handoutMasterId r:id="rId15"/>
  </p:handoutMasterIdLst>
  <p:sldIdLst>
    <p:sldId id="465" r:id="rId2"/>
    <p:sldId id="476" r:id="rId3"/>
    <p:sldId id="484" r:id="rId4"/>
    <p:sldId id="478" r:id="rId5"/>
    <p:sldId id="479" r:id="rId6"/>
    <p:sldId id="475" r:id="rId7"/>
    <p:sldId id="480" r:id="rId8"/>
    <p:sldId id="486" r:id="rId9"/>
    <p:sldId id="481" r:id="rId10"/>
    <p:sldId id="482" r:id="rId11"/>
    <p:sldId id="485" r:id="rId12"/>
    <p:sldId id="483" r:id="rId13"/>
  </p:sldIdLst>
  <p:sldSz cx="9144000" cy="6858000" type="screen4x3"/>
  <p:notesSz cx="7077075" cy="9393238"/>
  <p:custDataLst>
    <p:tags r:id="rId16"/>
  </p:custDataLst>
  <p:defaultTextStyle>
    <a:defPPr>
      <a:defRPr lang="en-US"/>
    </a:defPPr>
    <a:lvl1pPr algn="l" rtl="0" fontAlgn="base">
      <a:spcBef>
        <a:spcPct val="0"/>
      </a:spcBef>
      <a:spcAft>
        <a:spcPct val="0"/>
      </a:spcAft>
      <a:defRPr sz="1600" kern="1200">
        <a:solidFill>
          <a:schemeClr val="bg1"/>
        </a:solidFill>
        <a:latin typeface="Calibri" pitchFamily="34" charset="0"/>
        <a:ea typeface="+mn-ea"/>
        <a:cs typeface="+mn-cs"/>
      </a:defRPr>
    </a:lvl1pPr>
    <a:lvl2pPr marL="457200" algn="l" rtl="0" fontAlgn="base">
      <a:spcBef>
        <a:spcPct val="0"/>
      </a:spcBef>
      <a:spcAft>
        <a:spcPct val="0"/>
      </a:spcAft>
      <a:defRPr sz="1600" kern="1200">
        <a:solidFill>
          <a:schemeClr val="bg1"/>
        </a:solidFill>
        <a:latin typeface="Calibri" pitchFamily="34" charset="0"/>
        <a:ea typeface="+mn-ea"/>
        <a:cs typeface="+mn-cs"/>
      </a:defRPr>
    </a:lvl2pPr>
    <a:lvl3pPr marL="914400" algn="l" rtl="0" fontAlgn="base">
      <a:spcBef>
        <a:spcPct val="0"/>
      </a:spcBef>
      <a:spcAft>
        <a:spcPct val="0"/>
      </a:spcAft>
      <a:defRPr sz="1600" kern="1200">
        <a:solidFill>
          <a:schemeClr val="bg1"/>
        </a:solidFill>
        <a:latin typeface="Calibri" pitchFamily="34" charset="0"/>
        <a:ea typeface="+mn-ea"/>
        <a:cs typeface="+mn-cs"/>
      </a:defRPr>
    </a:lvl3pPr>
    <a:lvl4pPr marL="1371600" algn="l" rtl="0" fontAlgn="base">
      <a:spcBef>
        <a:spcPct val="0"/>
      </a:spcBef>
      <a:spcAft>
        <a:spcPct val="0"/>
      </a:spcAft>
      <a:defRPr sz="1600" kern="1200">
        <a:solidFill>
          <a:schemeClr val="bg1"/>
        </a:solidFill>
        <a:latin typeface="Calibri" pitchFamily="34" charset="0"/>
        <a:ea typeface="+mn-ea"/>
        <a:cs typeface="+mn-cs"/>
      </a:defRPr>
    </a:lvl4pPr>
    <a:lvl5pPr marL="1828800" algn="l" rtl="0" fontAlgn="base">
      <a:spcBef>
        <a:spcPct val="0"/>
      </a:spcBef>
      <a:spcAft>
        <a:spcPct val="0"/>
      </a:spcAft>
      <a:defRPr sz="1600" kern="1200">
        <a:solidFill>
          <a:schemeClr val="bg1"/>
        </a:solidFill>
        <a:latin typeface="Calibri" pitchFamily="34" charset="0"/>
        <a:ea typeface="+mn-ea"/>
        <a:cs typeface="+mn-cs"/>
      </a:defRPr>
    </a:lvl5pPr>
    <a:lvl6pPr marL="2286000" algn="l" defTabSz="914400" rtl="0" eaLnBrk="1" latinLnBrk="0" hangingPunct="1">
      <a:defRPr sz="1600" kern="1200">
        <a:solidFill>
          <a:schemeClr val="bg1"/>
        </a:solidFill>
        <a:latin typeface="Calibri" pitchFamily="34" charset="0"/>
        <a:ea typeface="+mn-ea"/>
        <a:cs typeface="+mn-cs"/>
      </a:defRPr>
    </a:lvl6pPr>
    <a:lvl7pPr marL="2743200" algn="l" defTabSz="914400" rtl="0" eaLnBrk="1" latinLnBrk="0" hangingPunct="1">
      <a:defRPr sz="1600" kern="1200">
        <a:solidFill>
          <a:schemeClr val="bg1"/>
        </a:solidFill>
        <a:latin typeface="Calibri" pitchFamily="34" charset="0"/>
        <a:ea typeface="+mn-ea"/>
        <a:cs typeface="+mn-cs"/>
      </a:defRPr>
    </a:lvl7pPr>
    <a:lvl8pPr marL="3200400" algn="l" defTabSz="914400" rtl="0" eaLnBrk="1" latinLnBrk="0" hangingPunct="1">
      <a:defRPr sz="1600" kern="1200">
        <a:solidFill>
          <a:schemeClr val="bg1"/>
        </a:solidFill>
        <a:latin typeface="Calibri" pitchFamily="34" charset="0"/>
        <a:ea typeface="+mn-ea"/>
        <a:cs typeface="+mn-cs"/>
      </a:defRPr>
    </a:lvl8pPr>
    <a:lvl9pPr marL="3657600" algn="l" defTabSz="914400" rtl="0" eaLnBrk="1" latinLnBrk="0" hangingPunct="1">
      <a:defRPr sz="1600" kern="1200">
        <a:solidFill>
          <a:schemeClr val="bg1"/>
        </a:solidFill>
        <a:latin typeface="Calibri" pitchFamily="34" charset="0"/>
        <a:ea typeface="+mn-ea"/>
        <a:cs typeface="+mn-cs"/>
      </a:defRPr>
    </a:lvl9pPr>
  </p:defaultTextStyle>
  <p:extLst>
    <p:ext uri="{EFAFB233-063F-42B5-8137-9DF3F51BA10A}">
      <p15:sldGuideLst xmlns:p15="http://schemas.microsoft.com/office/powerpoint/2012/main">
        <p15:guide id="1" orient="horz" pos="714">
          <p15:clr>
            <a:srgbClr val="A4A3A4"/>
          </p15:clr>
        </p15:guide>
        <p15:guide id="2" orient="horz" pos="83">
          <p15:clr>
            <a:srgbClr val="A4A3A4"/>
          </p15:clr>
        </p15:guide>
        <p15:guide id="3" orient="horz" pos="3815">
          <p15:clr>
            <a:srgbClr val="A4A3A4"/>
          </p15:clr>
        </p15:guide>
        <p15:guide id="4" orient="horz" pos="850">
          <p15:clr>
            <a:srgbClr val="A4A3A4"/>
          </p15:clr>
        </p15:guide>
        <p15:guide id="5" orient="horz" pos="3530">
          <p15:clr>
            <a:srgbClr val="A4A3A4"/>
          </p15:clr>
        </p15:guide>
        <p15:guide id="6" pos="5475">
          <p15:clr>
            <a:srgbClr val="A4A3A4"/>
          </p15:clr>
        </p15:guide>
        <p15:guide id="7" pos="285">
          <p15:clr>
            <a:srgbClr val="A4A3A4"/>
          </p15:clr>
        </p15:guide>
        <p15:guide id="8" pos="20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B24"/>
    <a:srgbClr val="5F5F5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0" autoAdjust="0"/>
    <p:restoredTop sz="87052" autoAdjust="0"/>
  </p:normalViewPr>
  <p:slideViewPr>
    <p:cSldViewPr snapToGrid="0" snapToObjects="1">
      <p:cViewPr varScale="1">
        <p:scale>
          <a:sx n="51" d="100"/>
          <a:sy n="51" d="100"/>
        </p:scale>
        <p:origin x="1566" y="78"/>
      </p:cViewPr>
      <p:guideLst>
        <p:guide orient="horz" pos="714"/>
        <p:guide orient="horz" pos="83"/>
        <p:guide orient="horz" pos="3815"/>
        <p:guide orient="horz" pos="850"/>
        <p:guide orient="horz" pos="3530"/>
        <p:guide pos="5475"/>
        <p:guide pos="285"/>
        <p:guide pos="2083"/>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5" name="Rectangle 5"/>
          <p:cNvSpPr>
            <a:spLocks noGrp="1" noChangeArrowheads="1"/>
          </p:cNvSpPr>
          <p:nvPr>
            <p:ph type="hdr" sz="quarter"/>
          </p:nvPr>
        </p:nvSpPr>
        <p:spPr bwMode="auto">
          <a:xfrm>
            <a:off x="0" y="0"/>
            <a:ext cx="3076575" cy="461963"/>
          </a:xfrm>
          <a:prstGeom prst="rect">
            <a:avLst/>
          </a:prstGeom>
          <a:noFill/>
          <a:ln w="9525">
            <a:noFill/>
            <a:miter lim="800000"/>
            <a:headEnd/>
            <a:tailEnd/>
          </a:ln>
          <a:effectLst/>
        </p:spPr>
        <p:txBody>
          <a:bodyPr vert="horz" wrap="square" lIns="0" tIns="46238" rIns="0" bIns="46238" numCol="1" anchor="t" anchorCtr="0" compatLnSpc="1">
            <a:prstTxWarp prst="textNoShape">
              <a:avLst/>
            </a:prstTxWarp>
          </a:bodyPr>
          <a:lstStyle>
            <a:lvl1pPr algn="l" defTabSz="925513" eaLnBrk="0" hangingPunct="0">
              <a:spcBef>
                <a:spcPct val="0"/>
              </a:spcBef>
              <a:buClrTx/>
              <a:defRPr sz="1200">
                <a:solidFill>
                  <a:schemeClr val="tx1"/>
                </a:solidFill>
                <a:latin typeface="Georgia" pitchFamily="-112" charset="0"/>
              </a:defRPr>
            </a:lvl1pPr>
          </a:lstStyle>
          <a:p>
            <a:pPr>
              <a:defRPr/>
            </a:pPr>
            <a:endParaRPr lang="en-US"/>
          </a:p>
        </p:txBody>
      </p:sp>
      <p:sp>
        <p:nvSpPr>
          <p:cNvPr id="168964" name="Rectangle 4"/>
          <p:cNvSpPr>
            <a:spLocks noGrp="1" noChangeArrowheads="1"/>
          </p:cNvSpPr>
          <p:nvPr>
            <p:ph type="dt" sz="quarter" idx="1"/>
          </p:nvPr>
        </p:nvSpPr>
        <p:spPr bwMode="auto">
          <a:xfrm>
            <a:off x="4000500" y="0"/>
            <a:ext cx="3076575" cy="461963"/>
          </a:xfrm>
          <a:prstGeom prst="rect">
            <a:avLst/>
          </a:prstGeom>
          <a:noFill/>
          <a:ln w="9525">
            <a:noFill/>
            <a:miter lim="800000"/>
            <a:headEnd/>
            <a:tailEnd/>
          </a:ln>
          <a:effectLst/>
        </p:spPr>
        <p:txBody>
          <a:bodyPr vert="horz" wrap="square" lIns="0" tIns="46238" rIns="0" bIns="46238" numCol="1" anchor="t" anchorCtr="0" compatLnSpc="1">
            <a:prstTxWarp prst="textNoShape">
              <a:avLst/>
            </a:prstTxWarp>
          </a:bodyPr>
          <a:lstStyle>
            <a:lvl1pPr algn="r" defTabSz="925513" eaLnBrk="0" hangingPunct="0">
              <a:spcBef>
                <a:spcPct val="0"/>
              </a:spcBef>
              <a:buClrTx/>
              <a:defRPr sz="1200">
                <a:solidFill>
                  <a:schemeClr val="tx1"/>
                </a:solidFill>
                <a:latin typeface="Georgia" pitchFamily="-112" charset="0"/>
              </a:defRPr>
            </a:lvl1pPr>
          </a:lstStyle>
          <a:p>
            <a:pPr>
              <a:defRPr/>
            </a:pPr>
            <a:fld id="{D4610523-0FF8-4E4F-8BE6-48A2ADB531F9}" type="datetime1">
              <a:rPr lang="en-US"/>
              <a:pPr>
                <a:defRPr/>
              </a:pPr>
              <a:t>1/3/2018</a:t>
            </a:fld>
            <a:endParaRPr lang="en-US"/>
          </a:p>
        </p:txBody>
      </p:sp>
      <p:sp>
        <p:nvSpPr>
          <p:cNvPr id="168963" name="Rectangle 3"/>
          <p:cNvSpPr>
            <a:spLocks noGrp="1" noChangeArrowheads="1"/>
          </p:cNvSpPr>
          <p:nvPr>
            <p:ph type="ftr" sz="quarter" idx="2"/>
          </p:nvPr>
        </p:nvSpPr>
        <p:spPr bwMode="auto">
          <a:xfrm>
            <a:off x="0" y="8943975"/>
            <a:ext cx="3076575" cy="461963"/>
          </a:xfrm>
          <a:prstGeom prst="rect">
            <a:avLst/>
          </a:prstGeom>
          <a:noFill/>
          <a:ln w="9525">
            <a:noFill/>
            <a:miter lim="800000"/>
            <a:headEnd/>
            <a:tailEnd/>
          </a:ln>
          <a:effectLst/>
        </p:spPr>
        <p:txBody>
          <a:bodyPr vert="horz" wrap="square" lIns="0" tIns="46238" rIns="0" bIns="46238" numCol="1" anchor="b" anchorCtr="0" compatLnSpc="1">
            <a:prstTxWarp prst="textNoShape">
              <a:avLst/>
            </a:prstTxWarp>
          </a:bodyPr>
          <a:lstStyle>
            <a:lvl1pPr algn="l" defTabSz="925513" eaLnBrk="0" hangingPunct="0">
              <a:spcBef>
                <a:spcPct val="0"/>
              </a:spcBef>
              <a:buClrTx/>
              <a:defRPr sz="1200">
                <a:solidFill>
                  <a:schemeClr val="tx1"/>
                </a:solidFill>
                <a:latin typeface="Georgia" pitchFamily="-112" charset="0"/>
              </a:defRPr>
            </a:lvl1pPr>
          </a:lstStyle>
          <a:p>
            <a:pPr>
              <a:defRPr/>
            </a:pPr>
            <a:endParaRPr lang="en-US"/>
          </a:p>
        </p:txBody>
      </p:sp>
      <p:sp>
        <p:nvSpPr>
          <p:cNvPr id="168962" name="Rectangle 2"/>
          <p:cNvSpPr>
            <a:spLocks noGrp="1" noChangeArrowheads="1"/>
          </p:cNvSpPr>
          <p:nvPr>
            <p:ph type="sldNum" sz="quarter" idx="3"/>
          </p:nvPr>
        </p:nvSpPr>
        <p:spPr bwMode="auto">
          <a:xfrm>
            <a:off x="4000500" y="8943975"/>
            <a:ext cx="3076575" cy="461963"/>
          </a:xfrm>
          <a:prstGeom prst="rect">
            <a:avLst/>
          </a:prstGeom>
          <a:noFill/>
          <a:ln w="9525">
            <a:noFill/>
            <a:miter lim="800000"/>
            <a:headEnd/>
            <a:tailEnd/>
          </a:ln>
          <a:effectLst/>
        </p:spPr>
        <p:txBody>
          <a:bodyPr vert="horz" wrap="square" lIns="0" tIns="46238" rIns="0" bIns="46238" numCol="1" anchor="b" anchorCtr="0" compatLnSpc="1">
            <a:prstTxWarp prst="textNoShape">
              <a:avLst/>
            </a:prstTxWarp>
          </a:bodyPr>
          <a:lstStyle>
            <a:lvl1pPr algn="r" defTabSz="925513" eaLnBrk="0" hangingPunct="0">
              <a:spcBef>
                <a:spcPct val="0"/>
              </a:spcBef>
              <a:buClrTx/>
              <a:defRPr sz="1200">
                <a:solidFill>
                  <a:schemeClr val="tx1"/>
                </a:solidFill>
                <a:latin typeface="Georgia" pitchFamily="-112" charset="0"/>
              </a:defRPr>
            </a:lvl1pPr>
          </a:lstStyle>
          <a:p>
            <a:pPr>
              <a:defRPr/>
            </a:pPr>
            <a:fld id="{F6A304C4-D34F-4867-B492-E2F4F641BEF0}" type="slidenum">
              <a:rPr lang="en-US"/>
              <a:pPr>
                <a:defRPr/>
              </a:pPr>
              <a:t>‹#›</a:t>
            </a:fld>
            <a:endParaRPr lang="en-US"/>
          </a:p>
        </p:txBody>
      </p:sp>
    </p:spTree>
    <p:extLst>
      <p:ext uri="{BB962C8B-B14F-4D97-AF65-F5344CB8AC3E}">
        <p14:creationId xmlns:p14="http://schemas.microsoft.com/office/powerpoint/2010/main" val="3997143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4165" tIns="47081" rIns="94165" bIns="47081" numCol="1" anchor="t" anchorCtr="0" compatLnSpc="1">
            <a:prstTxWarp prst="textNoShape">
              <a:avLst/>
            </a:prstTxWarp>
          </a:bodyPr>
          <a:lstStyle>
            <a:lvl1pPr algn="l" defTabSz="939800" eaLnBrk="0" hangingPunct="0">
              <a:spcBef>
                <a:spcPct val="0"/>
              </a:spcBef>
              <a:buClrTx/>
              <a:defRPr sz="1200">
                <a:solidFill>
                  <a:schemeClr val="tx1"/>
                </a:solidFill>
                <a:latin typeface="Georgia" pitchFamily="-112" charset="0"/>
              </a:defRPr>
            </a:lvl1pPr>
          </a:lstStyle>
          <a:p>
            <a:pPr>
              <a:defRPr/>
            </a:pPr>
            <a:endParaRPr lang="en-US"/>
          </a:p>
        </p:txBody>
      </p:sp>
      <p:sp>
        <p:nvSpPr>
          <p:cNvPr id="9219" name="Rectangle 3"/>
          <p:cNvSpPr>
            <a:spLocks noGrp="1" noChangeArrowheads="1"/>
          </p:cNvSpPr>
          <p:nvPr>
            <p:ph type="dt" idx="1"/>
          </p:nvPr>
        </p:nvSpPr>
        <p:spPr bwMode="auto">
          <a:xfrm>
            <a:off x="4516438" y="9218613"/>
            <a:ext cx="1265237" cy="1222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9800" eaLnBrk="0" hangingPunct="0">
              <a:spcBef>
                <a:spcPct val="0"/>
              </a:spcBef>
              <a:buClrTx/>
              <a:defRPr sz="800">
                <a:solidFill>
                  <a:schemeClr val="tx1"/>
                </a:solidFill>
                <a:latin typeface="Gill Sans MT" pitchFamily="-112" charset="-18"/>
              </a:defRPr>
            </a:lvl1pPr>
          </a:lstStyle>
          <a:p>
            <a:pPr>
              <a:defRPr/>
            </a:pPr>
            <a:r>
              <a:rPr lang="en-US"/>
              <a:t> xxx00.#####.ppt  </a:t>
            </a:r>
            <a:fld id="{B66629E5-B946-40FC-AC00-62E0EE809DEB}" type="datetime1">
              <a:rPr lang="en-US"/>
              <a:pPr>
                <a:defRPr/>
              </a:pPr>
              <a:t>1/3/2018</a:t>
            </a:fld>
            <a:endParaRPr lang="en-US"/>
          </a:p>
        </p:txBody>
      </p:sp>
      <p:sp>
        <p:nvSpPr>
          <p:cNvPr id="17412" name="Rectangle 4"/>
          <p:cNvSpPr>
            <a:spLocks noGrp="1" noRot="1" noChangeAspect="1" noChangeArrowheads="1" noTextEdit="1"/>
          </p:cNvSpPr>
          <p:nvPr>
            <p:ph type="sldImg" idx="2"/>
          </p:nvPr>
        </p:nvSpPr>
        <p:spPr bwMode="auto">
          <a:xfrm>
            <a:off x="1190625" y="704850"/>
            <a:ext cx="4697413" cy="3522663"/>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black">
          <a:xfrm>
            <a:off x="1223963" y="4413250"/>
            <a:ext cx="4630737" cy="1311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3" name="Rectangle 7"/>
          <p:cNvSpPr>
            <a:spLocks noGrp="1" noChangeArrowheads="1"/>
          </p:cNvSpPr>
          <p:nvPr>
            <p:ph type="sldNum" sz="quarter" idx="5"/>
          </p:nvPr>
        </p:nvSpPr>
        <p:spPr bwMode="auto">
          <a:xfrm>
            <a:off x="6372225" y="9218613"/>
            <a:ext cx="225425" cy="1222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9800" eaLnBrk="0" hangingPunct="0">
              <a:spcBef>
                <a:spcPct val="0"/>
              </a:spcBef>
              <a:buClrTx/>
              <a:defRPr sz="800">
                <a:solidFill>
                  <a:schemeClr val="tx1"/>
                </a:solidFill>
                <a:latin typeface="Gill Sans MT" pitchFamily="-112" charset="-18"/>
              </a:defRPr>
            </a:lvl1pPr>
          </a:lstStyle>
          <a:p>
            <a:pPr>
              <a:defRPr/>
            </a:pPr>
            <a:r>
              <a:rPr lang="en-US"/>
              <a:t> P.</a:t>
            </a:r>
            <a:fld id="{519E9280-728F-4EBF-8BB4-CE484E9A8770}" type="slidenum">
              <a:rPr lang="en-US"/>
              <a:pPr>
                <a:defRPr/>
              </a:pPr>
              <a:t>‹#›</a:t>
            </a:fld>
            <a:endParaRPr lang="en-US"/>
          </a:p>
        </p:txBody>
      </p:sp>
    </p:spTree>
    <p:extLst>
      <p:ext uri="{BB962C8B-B14F-4D97-AF65-F5344CB8AC3E}">
        <p14:creationId xmlns:p14="http://schemas.microsoft.com/office/powerpoint/2010/main" val="804466505"/>
      </p:ext>
    </p:extLst>
  </p:cSld>
  <p:clrMap bg1="lt1" tx1="dk1" bg2="lt2" tx2="dk2" accent1="accent1" accent2="accent2" accent3="accent3" accent4="accent4" accent5="accent5" accent6="accent6" hlink="hlink" folHlink="folHlink"/>
  <p:hf hdr="0" ftr="0"/>
  <p:notesStyle>
    <a:lvl1pPr algn="l" defTabSz="966788" rtl="0" eaLnBrk="0" fontAlgn="base" hangingPunct="0">
      <a:spcBef>
        <a:spcPct val="100000"/>
      </a:spcBef>
      <a:spcAft>
        <a:spcPct val="0"/>
      </a:spcAft>
      <a:defRPr sz="1400" b="1" kern="1200">
        <a:solidFill>
          <a:schemeClr val="tx1"/>
        </a:solidFill>
        <a:latin typeface="Gill Sans MT" pitchFamily="-68" charset="-18"/>
        <a:ea typeface="Geneva" charset="0"/>
        <a:cs typeface="Geneva" charset="0"/>
      </a:defRPr>
    </a:lvl1pPr>
    <a:lvl2pPr marL="227013" indent="-225425" algn="l" defTabSz="966788" rtl="0" eaLnBrk="0" fontAlgn="base" hangingPunct="0">
      <a:spcBef>
        <a:spcPct val="50000"/>
      </a:spcBef>
      <a:spcAft>
        <a:spcPct val="0"/>
      </a:spcAft>
      <a:buClr>
        <a:schemeClr val="tx1"/>
      </a:buClr>
      <a:buChar char="•"/>
      <a:defRPr sz="1200" kern="1200">
        <a:solidFill>
          <a:schemeClr val="tx1"/>
        </a:solidFill>
        <a:latin typeface="Gill Sans MT" pitchFamily="-68" charset="-18"/>
        <a:ea typeface="Geneva" pitchFamily="-68" charset="-128"/>
        <a:cs typeface="Geneva" charset="0"/>
      </a:defRPr>
    </a:lvl2pPr>
    <a:lvl3pPr marL="458788" indent="-230188" algn="l" defTabSz="966788" rtl="0" eaLnBrk="0" fontAlgn="base" hangingPunct="0">
      <a:spcBef>
        <a:spcPct val="50000"/>
      </a:spcBef>
      <a:spcAft>
        <a:spcPct val="0"/>
      </a:spcAft>
      <a:buClr>
        <a:schemeClr val="tx1"/>
      </a:buClr>
      <a:buFont typeface="Gill Sans MT" pitchFamily="34" charset="0"/>
      <a:buChar char="–"/>
      <a:defRPr sz="1200" kern="1200">
        <a:solidFill>
          <a:schemeClr val="tx1"/>
        </a:solidFill>
        <a:latin typeface="Gill Sans MT" pitchFamily="-68" charset="-18"/>
        <a:ea typeface="Geneva" pitchFamily="-68" charset="-128"/>
        <a:cs typeface="Geneva" charset="0"/>
      </a:defRPr>
    </a:lvl3pPr>
    <a:lvl4pPr marL="684213" indent="-223838" algn="l" defTabSz="966788" rtl="0" eaLnBrk="0" fontAlgn="base" hangingPunct="0">
      <a:spcBef>
        <a:spcPct val="50000"/>
      </a:spcBef>
      <a:spcAft>
        <a:spcPct val="0"/>
      </a:spcAft>
      <a:buClr>
        <a:schemeClr val="tx1"/>
      </a:buClr>
      <a:buChar char="•"/>
      <a:defRPr sz="1200" kern="1200">
        <a:solidFill>
          <a:schemeClr val="tx1"/>
        </a:solidFill>
        <a:latin typeface="Gill Sans MT" pitchFamily="-68" charset="-18"/>
        <a:ea typeface="Geneva" pitchFamily="-68" charset="-128"/>
        <a:cs typeface="Geneva" charset="0"/>
      </a:defRPr>
    </a:lvl4pPr>
    <a:lvl5pPr marL="904875" indent="-215900" algn="l" defTabSz="966788" rtl="0" eaLnBrk="0" fontAlgn="base" hangingPunct="0">
      <a:spcBef>
        <a:spcPct val="50000"/>
      </a:spcBef>
      <a:spcAft>
        <a:spcPct val="0"/>
      </a:spcAft>
      <a:buClr>
        <a:schemeClr val="tx1"/>
      </a:buClr>
      <a:buFont typeface="Gill Sans MT" pitchFamily="34" charset="0"/>
      <a:buChar char="–"/>
      <a:defRPr sz="1200" kern="1200">
        <a:solidFill>
          <a:schemeClr val="tx1"/>
        </a:solidFill>
        <a:latin typeface="Gill Sans MT" pitchFamily="-68" charset="-18"/>
        <a:ea typeface="Geneva" pitchFamily="-68"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r>
              <a:rPr lang="en-US" smtClean="0">
                <a:latin typeface="Gill Sans MT" pitchFamily="34" charset="0"/>
              </a:rPr>
              <a:t> xxx00.#####.ppt  </a:t>
            </a:r>
            <a:fld id="{AC4CC09B-69F2-4842-8A0F-2ABEFCB7B557}" type="datetime9">
              <a:rPr lang="en-US" smtClean="0">
                <a:latin typeface="Gill Sans MT" pitchFamily="34" charset="0"/>
              </a:rPr>
              <a:pPr/>
              <a:t>1/3/2018 3:44:16 PM</a:t>
            </a:fld>
            <a:endParaRPr lang="en-US" smtClean="0">
              <a:latin typeface="Gill Sans MT" pitchFamily="34" charset="0"/>
            </a:endParaRPr>
          </a:p>
        </p:txBody>
      </p:sp>
      <p:sp>
        <p:nvSpPr>
          <p:cNvPr id="18435" name="Rectangle 7"/>
          <p:cNvSpPr>
            <a:spLocks noGrp="1" noChangeArrowheads="1"/>
          </p:cNvSpPr>
          <p:nvPr>
            <p:ph type="sldNum" sz="quarter" idx="5"/>
          </p:nvPr>
        </p:nvSpPr>
        <p:spPr>
          <a:noFill/>
        </p:spPr>
        <p:txBody>
          <a:bodyPr/>
          <a:lstStyle/>
          <a:p>
            <a:r>
              <a:rPr lang="en-US" smtClean="0">
                <a:latin typeface="Gill Sans MT" pitchFamily="34" charset="0"/>
              </a:rPr>
              <a:t> P.</a:t>
            </a:r>
            <a:fld id="{6500E28B-C53C-431A-A2CC-A623D4CAA988}" type="slidenum">
              <a:rPr lang="en-US" smtClean="0">
                <a:latin typeface="Gill Sans MT" pitchFamily="34" charset="0"/>
              </a:rPr>
              <a:pPr/>
              <a:t>0</a:t>
            </a:fld>
            <a:endParaRPr lang="en-US" smtClean="0">
              <a:latin typeface="Gill Sans MT" pitchFamily="34" charset="0"/>
            </a:endParaRPr>
          </a:p>
        </p:txBody>
      </p:sp>
      <p:sp>
        <p:nvSpPr>
          <p:cNvPr id="18436" name="Rectangle 5"/>
          <p:cNvSpPr>
            <a:spLocks noGrp="1" noRot="1" noChangeAspect="1" noChangeArrowheads="1" noTextEdit="1"/>
          </p:cNvSpPr>
          <p:nvPr>
            <p:ph type="sldImg"/>
          </p:nvPr>
        </p:nvSpPr>
        <p:spPr>
          <a:ln/>
        </p:spPr>
      </p:sp>
      <p:sp>
        <p:nvSpPr>
          <p:cNvPr id="18437" name="Rectangle 6"/>
          <p:cNvSpPr>
            <a:spLocks noGrp="1" noChangeArrowheads="1"/>
          </p:cNvSpPr>
          <p:nvPr>
            <p:ph type="body" idx="1"/>
          </p:nvPr>
        </p:nvSpPr>
        <p:spPr>
          <a:xfrm>
            <a:off x="1223963" y="4413250"/>
            <a:ext cx="4630737" cy="1006475"/>
          </a:xfrm>
          <a:noFill/>
          <a:ln/>
        </p:spPr>
        <p:txBody>
          <a:bodyPr/>
          <a:lstStyle/>
          <a:p>
            <a:pPr lvl="1"/>
            <a:r>
              <a:rPr lang="en-US" smtClean="0">
                <a:latin typeface="Gill Sans MT" pitchFamily="34" charset="0"/>
                <a:ea typeface="Geneva"/>
                <a:cs typeface="Geneva"/>
              </a:rPr>
              <a:t>Text</a:t>
            </a:r>
          </a:p>
          <a:p>
            <a:pPr lvl="2"/>
            <a:r>
              <a:rPr lang="en-US" smtClean="0">
                <a:latin typeface="Gill Sans MT" pitchFamily="34" charset="0"/>
                <a:ea typeface="Geneva"/>
                <a:cs typeface="Geneva"/>
              </a:rPr>
              <a:t>Text</a:t>
            </a:r>
          </a:p>
          <a:p>
            <a:pPr lvl="3"/>
            <a:r>
              <a:rPr lang="en-US" smtClean="0">
                <a:latin typeface="Gill Sans MT" pitchFamily="34" charset="0"/>
                <a:ea typeface="Geneva"/>
                <a:cs typeface="Geneva"/>
              </a:rPr>
              <a:t>Text</a:t>
            </a:r>
          </a:p>
          <a:p>
            <a:pPr lvl="4"/>
            <a:r>
              <a:rPr lang="en-US" smtClean="0">
                <a:latin typeface="Gill Sans MT" pitchFamily="34" charset="0"/>
                <a:ea typeface="Geneva"/>
                <a:cs typeface="Geneva"/>
              </a:rPr>
              <a:t>Text</a:t>
            </a:r>
          </a:p>
        </p:txBody>
      </p:sp>
    </p:spTree>
    <p:extLst>
      <p:ext uri="{BB962C8B-B14F-4D97-AF65-F5344CB8AC3E}">
        <p14:creationId xmlns:p14="http://schemas.microsoft.com/office/powerpoint/2010/main" val="349402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http://www.who.int/entity/emergencies/zika-virus/Zika-historical-distribution-social.png</a:t>
            </a:r>
            <a:endParaRPr lang="en-US" dirty="0"/>
          </a:p>
        </p:txBody>
      </p:sp>
      <p:sp>
        <p:nvSpPr>
          <p:cNvPr id="4" name="Date Placeholder 3"/>
          <p:cNvSpPr>
            <a:spLocks noGrp="1"/>
          </p:cNvSpPr>
          <p:nvPr>
            <p:ph type="dt" idx="10"/>
          </p:nvPr>
        </p:nvSpPr>
        <p:spPr/>
        <p:txBody>
          <a:bodyPr/>
          <a:lstStyle/>
          <a:p>
            <a:pPr>
              <a:defRPr/>
            </a:pPr>
            <a:r>
              <a:rPr lang="en-US" smtClean="0"/>
              <a:t> xxx00.#####.ppt  </a:t>
            </a:r>
            <a:fld id="{B66629E5-B946-40FC-AC00-62E0EE809DEB}" type="datetime1">
              <a:rPr lang="en-US" smtClean="0"/>
              <a:pPr>
                <a:defRPr/>
              </a:pPr>
              <a:t>1/3/2018</a:t>
            </a:fld>
            <a:endParaRPr lang="en-US"/>
          </a:p>
        </p:txBody>
      </p:sp>
      <p:sp>
        <p:nvSpPr>
          <p:cNvPr id="5" name="Slide Number Placeholder 4"/>
          <p:cNvSpPr>
            <a:spLocks noGrp="1"/>
          </p:cNvSpPr>
          <p:nvPr>
            <p:ph type="sldNum" sz="quarter" idx="11"/>
          </p:nvPr>
        </p:nvSpPr>
        <p:spPr/>
        <p:txBody>
          <a:bodyPr/>
          <a:lstStyle/>
          <a:p>
            <a:pPr>
              <a:defRPr/>
            </a:pPr>
            <a:r>
              <a:rPr lang="en-US" smtClean="0"/>
              <a:t> P.</a:t>
            </a:r>
            <a:fld id="{519E9280-728F-4EBF-8BB4-CE484E9A8770}" type="slidenum">
              <a:rPr lang="en-US" smtClean="0"/>
              <a:pPr>
                <a:defRPr/>
              </a:pPr>
              <a:t>3</a:t>
            </a:fld>
            <a:endParaRPr lang="en-US"/>
          </a:p>
        </p:txBody>
      </p:sp>
    </p:spTree>
    <p:extLst>
      <p:ext uri="{BB962C8B-B14F-4D97-AF65-F5344CB8AC3E}">
        <p14:creationId xmlns:p14="http://schemas.microsoft.com/office/powerpoint/2010/main" val="182367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r>
              <a:rPr lang="en-US" smtClean="0">
                <a:latin typeface="Gill Sans MT" pitchFamily="34" charset="0"/>
              </a:rPr>
              <a:t> xxx00.#####.ppt  </a:t>
            </a:r>
            <a:fld id="{7E7F2DEB-FA3D-480B-AACB-FD87BECB55EC}" type="datetime9">
              <a:rPr lang="en-US" smtClean="0">
                <a:latin typeface="Gill Sans MT" pitchFamily="34" charset="0"/>
              </a:rPr>
              <a:pPr/>
              <a:t>1/3/2018 3:44:16 PM</a:t>
            </a:fld>
            <a:endParaRPr lang="en-US" smtClean="0">
              <a:latin typeface="Gill Sans MT" pitchFamily="34" charset="0"/>
            </a:endParaRPr>
          </a:p>
        </p:txBody>
      </p:sp>
      <p:sp>
        <p:nvSpPr>
          <p:cNvPr id="21507" name="Rectangle 7"/>
          <p:cNvSpPr>
            <a:spLocks noGrp="1" noChangeArrowheads="1"/>
          </p:cNvSpPr>
          <p:nvPr>
            <p:ph type="sldNum" sz="quarter" idx="5"/>
          </p:nvPr>
        </p:nvSpPr>
        <p:spPr>
          <a:noFill/>
        </p:spPr>
        <p:txBody>
          <a:bodyPr/>
          <a:lstStyle/>
          <a:p>
            <a:r>
              <a:rPr lang="en-US" smtClean="0">
                <a:latin typeface="Gill Sans MT" pitchFamily="34" charset="0"/>
              </a:rPr>
              <a:t> P.</a:t>
            </a:r>
            <a:fld id="{B6811854-7709-4583-B263-0CA4115ADB34}" type="slidenum">
              <a:rPr lang="en-US" smtClean="0">
                <a:latin typeface="Gill Sans MT" pitchFamily="34" charset="0"/>
              </a:rPr>
              <a:pPr/>
              <a:t>5</a:t>
            </a:fld>
            <a:endParaRPr lang="en-US" smtClean="0">
              <a:latin typeface="Gill Sans MT" pitchFamily="34" charset="0"/>
            </a:endParaRP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xfrm>
            <a:off x="1223963" y="4413250"/>
            <a:ext cx="4630737" cy="1006475"/>
          </a:xfrm>
          <a:noFill/>
          <a:ln/>
        </p:spPr>
        <p:txBody>
          <a:bodyPr/>
          <a:lstStyle/>
          <a:p>
            <a:pPr lvl="1"/>
            <a:r>
              <a:rPr lang="en-US" sz="1200" b="0" i="0" kern="1200" dirty="0" smtClean="0">
                <a:solidFill>
                  <a:schemeClr val="tx1"/>
                </a:solidFill>
                <a:effectLst/>
                <a:latin typeface="Gill Sans MT" pitchFamily="-68" charset="-18"/>
                <a:ea typeface="Geneva" pitchFamily="-68" charset="-128"/>
                <a:cs typeface="Geneva" charset="0"/>
              </a:rPr>
              <a:t>Thrombocytopenia, facial puffiness, palatal </a:t>
            </a:r>
            <a:r>
              <a:rPr lang="en-US" sz="1200" b="0" i="0" kern="1200" dirty="0" err="1" smtClean="0">
                <a:solidFill>
                  <a:schemeClr val="tx1"/>
                </a:solidFill>
                <a:effectLst/>
                <a:latin typeface="Gill Sans MT" pitchFamily="-68" charset="-18"/>
                <a:ea typeface="Geneva" pitchFamily="-68" charset="-128"/>
                <a:cs typeface="Geneva" charset="0"/>
              </a:rPr>
              <a:t>petechiae</a:t>
            </a:r>
            <a:r>
              <a:rPr lang="en-US" sz="1200" b="0" i="0" kern="1200" dirty="0" smtClean="0">
                <a:solidFill>
                  <a:schemeClr val="tx1"/>
                </a:solidFill>
                <a:effectLst/>
                <a:latin typeface="Gill Sans MT" pitchFamily="-68" charset="-18"/>
                <a:ea typeface="Geneva" pitchFamily="-68" charset="-128"/>
                <a:cs typeface="Geneva" charset="0"/>
              </a:rPr>
              <a:t>, uveitis, transient hearing impairment, myocarditis, and pericarditis have been described</a:t>
            </a:r>
            <a:endParaRPr lang="en-US" dirty="0" smtClean="0">
              <a:latin typeface="Gill Sans MT" pitchFamily="34" charset="0"/>
              <a:ea typeface="Geneva"/>
              <a:cs typeface="Geneva"/>
            </a:endParaRPr>
          </a:p>
        </p:txBody>
      </p:sp>
    </p:spTree>
    <p:extLst>
      <p:ext uri="{BB962C8B-B14F-4D97-AF65-F5344CB8AC3E}">
        <p14:creationId xmlns:p14="http://schemas.microsoft.com/office/powerpoint/2010/main" val="3907849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smtClean="0">
                <a:solidFill>
                  <a:schemeClr val="tx1"/>
                </a:solidFill>
                <a:effectLst/>
                <a:latin typeface="Gill Sans MT" pitchFamily="-68" charset="-18"/>
                <a:ea typeface="Geneva" charset="0"/>
                <a:cs typeface="Geneva" charset="0"/>
              </a:rPr>
              <a:t>MRI of a newborn congenitally infected with </a:t>
            </a:r>
            <a:r>
              <a:rPr lang="en-US" sz="1400" b="0" i="0" kern="1200" dirty="0" err="1" smtClean="0">
                <a:solidFill>
                  <a:schemeClr val="tx1"/>
                </a:solidFill>
                <a:effectLst/>
                <a:latin typeface="Gill Sans MT" pitchFamily="-68" charset="-18"/>
                <a:ea typeface="Geneva" charset="0"/>
                <a:cs typeface="Geneva" charset="0"/>
              </a:rPr>
              <a:t>Zika</a:t>
            </a:r>
            <a:r>
              <a:rPr lang="en-US" sz="1400" b="0" i="0" kern="1200" dirty="0" smtClean="0">
                <a:solidFill>
                  <a:schemeClr val="tx1"/>
                </a:solidFill>
                <a:effectLst/>
                <a:latin typeface="Gill Sans MT" pitchFamily="-68" charset="-18"/>
                <a:ea typeface="Geneva" charset="0"/>
                <a:cs typeface="Geneva" charset="0"/>
              </a:rPr>
              <a:t> virus with associated severe microcephaly. Sagittal </a:t>
            </a:r>
            <a:r>
              <a:rPr lang="en-US" sz="1400" b="0" i="0" kern="1200" dirty="0" err="1" smtClean="0">
                <a:solidFill>
                  <a:schemeClr val="tx1"/>
                </a:solidFill>
                <a:effectLst/>
                <a:latin typeface="Gill Sans MT" pitchFamily="-68" charset="-18"/>
                <a:ea typeface="Geneva" charset="0"/>
                <a:cs typeface="Geneva" charset="0"/>
              </a:rPr>
              <a:t>T1</a:t>
            </a:r>
            <a:r>
              <a:rPr lang="en-US" sz="1400" b="0" i="0" kern="1200" dirty="0" smtClean="0">
                <a:solidFill>
                  <a:schemeClr val="tx1"/>
                </a:solidFill>
                <a:effectLst/>
                <a:latin typeface="Gill Sans MT" pitchFamily="-68" charset="-18"/>
                <a:ea typeface="Geneva" charset="0"/>
                <a:cs typeface="Geneva" charset="0"/>
              </a:rPr>
              <a:t> weighted image (A) shows profound craniofacial disproportion, noticeably </a:t>
            </a:r>
            <a:r>
              <a:rPr lang="en-US" sz="1400" b="0" i="0" kern="1200" dirty="0" err="1" smtClean="0">
                <a:solidFill>
                  <a:schemeClr val="tx1"/>
                </a:solidFill>
                <a:effectLst/>
                <a:latin typeface="Gill Sans MT" pitchFamily="-68" charset="-18"/>
                <a:ea typeface="Geneva" charset="0"/>
                <a:cs typeface="Geneva" charset="0"/>
              </a:rPr>
              <a:t>hypogenetic</a:t>
            </a:r>
            <a:r>
              <a:rPr lang="en-US" sz="1400" b="0" i="0" kern="1200" dirty="0" smtClean="0">
                <a:solidFill>
                  <a:schemeClr val="tx1"/>
                </a:solidFill>
                <a:effectLst/>
                <a:latin typeface="Gill Sans MT" pitchFamily="-68" charset="-18"/>
                <a:ea typeface="Geneva" charset="0"/>
                <a:cs typeface="Geneva" charset="0"/>
              </a:rPr>
              <a:t> corpus callosum (short white arrow), and brainstem (long white arrow), hypoplasia of the cerebellum (short black arrow), and enlargement of the cisterna magna (long black arrow). Axial </a:t>
            </a:r>
            <a:r>
              <a:rPr lang="en-US" sz="1400" b="0" i="0" kern="1200" dirty="0" err="1" smtClean="0">
                <a:solidFill>
                  <a:schemeClr val="tx1"/>
                </a:solidFill>
                <a:effectLst/>
                <a:latin typeface="Gill Sans MT" pitchFamily="-68" charset="-18"/>
                <a:ea typeface="Geneva" charset="0"/>
                <a:cs typeface="Geneva" charset="0"/>
              </a:rPr>
              <a:t>T2</a:t>
            </a:r>
            <a:r>
              <a:rPr lang="en-US" sz="1400" b="0" i="0" kern="1200" dirty="0" smtClean="0">
                <a:solidFill>
                  <a:schemeClr val="tx1"/>
                </a:solidFill>
                <a:effectLst/>
                <a:latin typeface="Gill Sans MT" pitchFamily="-68" charset="-18"/>
                <a:ea typeface="Geneva" charset="0"/>
                <a:cs typeface="Geneva" charset="0"/>
              </a:rPr>
              <a:t> weighted image (B) shows severe </a:t>
            </a:r>
            <a:r>
              <a:rPr lang="en-US" sz="1400" b="0" i="0" kern="1200" dirty="0" err="1" smtClean="0">
                <a:solidFill>
                  <a:schemeClr val="tx1"/>
                </a:solidFill>
                <a:effectLst/>
                <a:latin typeface="Gill Sans MT" pitchFamily="-68" charset="-18"/>
                <a:ea typeface="Geneva" charset="0"/>
                <a:cs typeface="Geneva" charset="0"/>
              </a:rPr>
              <a:t>ventriculomegaly</a:t>
            </a:r>
            <a:r>
              <a:rPr lang="en-US" sz="1400" b="0" i="0" kern="1200" dirty="0" smtClean="0">
                <a:solidFill>
                  <a:schemeClr val="tx1"/>
                </a:solidFill>
                <a:effectLst/>
                <a:latin typeface="Gill Sans MT" pitchFamily="-68" charset="-18"/>
                <a:ea typeface="Geneva" charset="0"/>
                <a:cs typeface="Geneva" charset="0"/>
              </a:rPr>
              <a:t>, mainly at the posterior horn and ventricular atrium (short white arrows). Note the bulging walls of the ventricle, the upward dilated third ventricle (black arrow), and enlargement of the subarachnoid space (long white arrows).</a:t>
            </a:r>
          </a:p>
          <a:p>
            <a:endParaRPr lang="en-US" sz="1400" b="0" i="0" kern="1200" dirty="0" smtClean="0">
              <a:solidFill>
                <a:schemeClr val="tx1"/>
              </a:solidFill>
              <a:effectLst/>
            </a:endParaRPr>
          </a:p>
        </p:txBody>
      </p:sp>
      <p:sp>
        <p:nvSpPr>
          <p:cNvPr id="4" name="Date Placeholder 3"/>
          <p:cNvSpPr>
            <a:spLocks noGrp="1"/>
          </p:cNvSpPr>
          <p:nvPr>
            <p:ph type="dt" idx="10"/>
          </p:nvPr>
        </p:nvSpPr>
        <p:spPr/>
        <p:txBody>
          <a:bodyPr/>
          <a:lstStyle/>
          <a:p>
            <a:pPr>
              <a:defRPr/>
            </a:pPr>
            <a:r>
              <a:rPr lang="en-US" smtClean="0"/>
              <a:t> xxx00.#####.ppt  </a:t>
            </a:r>
            <a:fld id="{B66629E5-B946-40FC-AC00-62E0EE809DEB}" type="datetime1">
              <a:rPr lang="en-US" smtClean="0"/>
              <a:pPr>
                <a:defRPr/>
              </a:pPr>
              <a:t>1/3/2018</a:t>
            </a:fld>
            <a:endParaRPr lang="en-US"/>
          </a:p>
        </p:txBody>
      </p:sp>
      <p:sp>
        <p:nvSpPr>
          <p:cNvPr id="5" name="Slide Number Placeholder 4"/>
          <p:cNvSpPr>
            <a:spLocks noGrp="1"/>
          </p:cNvSpPr>
          <p:nvPr>
            <p:ph type="sldNum" sz="quarter" idx="11"/>
          </p:nvPr>
        </p:nvSpPr>
        <p:spPr/>
        <p:txBody>
          <a:bodyPr/>
          <a:lstStyle/>
          <a:p>
            <a:pPr>
              <a:defRPr/>
            </a:pPr>
            <a:r>
              <a:rPr lang="en-US" smtClean="0"/>
              <a:t> P.</a:t>
            </a:r>
            <a:fld id="{519E9280-728F-4EBF-8BB4-CE484E9A8770}" type="slidenum">
              <a:rPr lang="en-US" smtClean="0"/>
              <a:pPr>
                <a:defRPr/>
              </a:pPr>
              <a:t>6</a:t>
            </a:fld>
            <a:endParaRPr lang="en-US"/>
          </a:p>
        </p:txBody>
      </p:sp>
    </p:spTree>
    <p:extLst>
      <p:ext uri="{BB962C8B-B14F-4D97-AF65-F5344CB8AC3E}">
        <p14:creationId xmlns:p14="http://schemas.microsoft.com/office/powerpoint/2010/main" val="22973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788" rtl="0" eaLnBrk="0" fontAlgn="base" latinLnBrk="0" hangingPunct="0">
              <a:lnSpc>
                <a:spcPct val="100000"/>
              </a:lnSpc>
              <a:spcBef>
                <a:spcPct val="100000"/>
              </a:spcBef>
              <a:spcAft>
                <a:spcPct val="0"/>
              </a:spcAft>
              <a:buClrTx/>
              <a:buSzTx/>
              <a:buFontTx/>
              <a:buNone/>
              <a:tabLst/>
              <a:defRPr/>
            </a:pPr>
            <a:r>
              <a:rPr lang="en-US" sz="1400" b="0" i="0" u="none" strike="noStrike" kern="1200" baseline="0" dirty="0" smtClean="0">
                <a:solidFill>
                  <a:schemeClr val="tx1"/>
                </a:solidFill>
                <a:latin typeface="Gill Sans MT" pitchFamily="-68" charset="-18"/>
                <a:ea typeface="Geneva" charset="0"/>
                <a:cs typeface="Geneva" charset="0"/>
              </a:rPr>
              <a:t>Characteristic findings in the brain and spinal cord include thin cerebral cortices with enlarged ventricles and increased extra-axial fluid collections, intracranial calcifications particularly between the cortex and </a:t>
            </a:r>
            <a:r>
              <a:rPr lang="en-US" sz="1400" b="0" i="0" u="none" strike="noStrike" kern="1200" baseline="0" dirty="0" err="1" smtClean="0">
                <a:solidFill>
                  <a:schemeClr val="tx1"/>
                </a:solidFill>
                <a:latin typeface="Gill Sans MT" pitchFamily="-68" charset="-18"/>
                <a:ea typeface="Geneva" charset="0"/>
                <a:cs typeface="Geneva" charset="0"/>
              </a:rPr>
              <a:t>subcortex</a:t>
            </a:r>
            <a:r>
              <a:rPr lang="en-US" sz="1400" b="0" i="0" u="none" strike="noStrike" kern="1200" baseline="0" dirty="0" smtClean="0">
                <a:solidFill>
                  <a:schemeClr val="tx1"/>
                </a:solidFill>
                <a:latin typeface="Gill Sans MT" pitchFamily="-68" charset="-18"/>
                <a:ea typeface="Geneva" charset="0"/>
                <a:cs typeface="Geneva" charset="0"/>
              </a:rPr>
              <a:t>, abnormal </a:t>
            </a:r>
            <a:r>
              <a:rPr lang="en-US" sz="1400" b="0" i="0" u="none" strike="noStrike" kern="1200" baseline="0" dirty="0" err="1" smtClean="0">
                <a:solidFill>
                  <a:schemeClr val="tx1"/>
                </a:solidFill>
                <a:latin typeface="Gill Sans MT" pitchFamily="-68" charset="-18"/>
                <a:ea typeface="Geneva" charset="0"/>
                <a:cs typeface="Geneva" charset="0"/>
              </a:rPr>
              <a:t>gyral</a:t>
            </a:r>
            <a:r>
              <a:rPr lang="en-US" sz="1400" b="0" i="0" u="none" strike="noStrike" kern="1200" baseline="0" dirty="0" smtClean="0">
                <a:solidFill>
                  <a:schemeClr val="tx1"/>
                </a:solidFill>
                <a:latin typeface="Gill Sans MT" pitchFamily="-68" charset="-18"/>
                <a:ea typeface="Geneva" charset="0"/>
                <a:cs typeface="Geneva" charset="0"/>
              </a:rPr>
              <a:t> patterns, absent or hypoplastic corpus callosum, hypoplasia of the cerebellum or cerebellar vermis, and hypoplasia of the ventral cord (</a:t>
            </a:r>
            <a:r>
              <a:rPr lang="en-US" sz="1400" b="0" i="0" u="none" strike="noStrike" kern="1200" baseline="0" dirty="0" err="1" smtClean="0">
                <a:solidFill>
                  <a:schemeClr val="tx1"/>
                </a:solidFill>
                <a:latin typeface="Gill Sans MT" pitchFamily="-68" charset="-18"/>
                <a:ea typeface="Geneva" charset="0"/>
                <a:cs typeface="Geneva" charset="0"/>
              </a:rPr>
              <a:t>MMWR</a:t>
            </a:r>
            <a:r>
              <a:rPr lang="en-US" sz="1400" b="0" i="0" u="none" strike="noStrike" kern="1200" baseline="0" dirty="0" smtClean="0">
                <a:solidFill>
                  <a:schemeClr val="tx1"/>
                </a:solidFill>
                <a:latin typeface="Gill Sans MT" pitchFamily="-68" charset="-18"/>
                <a:ea typeface="Geneva" charset="0"/>
                <a:cs typeface="Geneva" charset="0"/>
              </a:rPr>
              <a:t> / October 20, 2017 / Vol. 66 / No. 41)</a:t>
            </a: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t> xxx00.#####.ppt  </a:t>
            </a:r>
            <a:fld id="{B66629E5-B946-40FC-AC00-62E0EE809DEB}" type="datetime1">
              <a:rPr lang="en-US" smtClean="0"/>
              <a:pPr>
                <a:defRPr/>
              </a:pPr>
              <a:t>1/3/2018</a:t>
            </a:fld>
            <a:endParaRPr lang="en-US"/>
          </a:p>
        </p:txBody>
      </p:sp>
      <p:sp>
        <p:nvSpPr>
          <p:cNvPr id="5" name="Slide Number Placeholder 4"/>
          <p:cNvSpPr>
            <a:spLocks noGrp="1"/>
          </p:cNvSpPr>
          <p:nvPr>
            <p:ph type="sldNum" sz="quarter" idx="11"/>
          </p:nvPr>
        </p:nvSpPr>
        <p:spPr/>
        <p:txBody>
          <a:bodyPr/>
          <a:lstStyle/>
          <a:p>
            <a:pPr>
              <a:defRPr/>
            </a:pPr>
            <a:r>
              <a:rPr lang="en-US" smtClean="0"/>
              <a:t> P.</a:t>
            </a:r>
            <a:fld id="{519E9280-728F-4EBF-8BB4-CE484E9A8770}" type="slidenum">
              <a:rPr lang="en-US" smtClean="0"/>
              <a:pPr>
                <a:defRPr/>
              </a:pPr>
              <a:t>7</a:t>
            </a:fld>
            <a:endParaRPr lang="en-US"/>
          </a:p>
        </p:txBody>
      </p:sp>
    </p:spTree>
    <p:extLst>
      <p:ext uri="{BB962C8B-B14F-4D97-AF65-F5344CB8AC3E}">
        <p14:creationId xmlns:p14="http://schemas.microsoft.com/office/powerpoint/2010/main" val="132166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severe when</a:t>
            </a:r>
            <a:r>
              <a:rPr lang="en-US" baseline="0" dirty="0" smtClean="0"/>
              <a:t> mother infected in 1</a:t>
            </a:r>
            <a:r>
              <a:rPr lang="en-US" baseline="30000" dirty="0" smtClean="0"/>
              <a:t>st</a:t>
            </a:r>
            <a:r>
              <a:rPr lang="en-US" baseline="0" dirty="0" smtClean="0"/>
              <a:t>/2</a:t>
            </a:r>
            <a:r>
              <a:rPr lang="en-US" baseline="30000" dirty="0" smtClean="0"/>
              <a:t>nd</a:t>
            </a:r>
            <a:r>
              <a:rPr lang="en-US" baseline="0" dirty="0" smtClean="0"/>
              <a:t> trimester</a:t>
            </a:r>
            <a:endParaRPr lang="en-US" dirty="0"/>
          </a:p>
        </p:txBody>
      </p:sp>
      <p:sp>
        <p:nvSpPr>
          <p:cNvPr id="4" name="Date Placeholder 3"/>
          <p:cNvSpPr>
            <a:spLocks noGrp="1"/>
          </p:cNvSpPr>
          <p:nvPr>
            <p:ph type="dt" idx="10"/>
          </p:nvPr>
        </p:nvSpPr>
        <p:spPr/>
        <p:txBody>
          <a:bodyPr/>
          <a:lstStyle/>
          <a:p>
            <a:pPr>
              <a:defRPr/>
            </a:pPr>
            <a:r>
              <a:rPr lang="en-US" smtClean="0"/>
              <a:t> xxx00.#####.ppt  </a:t>
            </a:r>
            <a:fld id="{B66629E5-B946-40FC-AC00-62E0EE809DEB}" type="datetime1">
              <a:rPr lang="en-US" smtClean="0"/>
              <a:pPr>
                <a:defRPr/>
              </a:pPr>
              <a:t>1/3/2018</a:t>
            </a:fld>
            <a:endParaRPr lang="en-US"/>
          </a:p>
        </p:txBody>
      </p:sp>
      <p:sp>
        <p:nvSpPr>
          <p:cNvPr id="5" name="Slide Number Placeholder 4"/>
          <p:cNvSpPr>
            <a:spLocks noGrp="1"/>
          </p:cNvSpPr>
          <p:nvPr>
            <p:ph type="sldNum" sz="quarter" idx="11"/>
          </p:nvPr>
        </p:nvSpPr>
        <p:spPr/>
        <p:txBody>
          <a:bodyPr/>
          <a:lstStyle/>
          <a:p>
            <a:pPr>
              <a:defRPr/>
            </a:pPr>
            <a:r>
              <a:rPr lang="en-US" smtClean="0"/>
              <a:t> P.</a:t>
            </a:r>
            <a:fld id="{519E9280-728F-4EBF-8BB4-CE484E9A8770}" type="slidenum">
              <a:rPr lang="en-US" smtClean="0"/>
              <a:pPr>
                <a:defRPr/>
              </a:pPr>
              <a:t>8</a:t>
            </a:fld>
            <a:endParaRPr lang="en-US"/>
          </a:p>
        </p:txBody>
      </p:sp>
    </p:spTree>
    <p:extLst>
      <p:ext uri="{BB962C8B-B14F-4D97-AF65-F5344CB8AC3E}">
        <p14:creationId xmlns:p14="http://schemas.microsoft.com/office/powerpoint/2010/main" val="147630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0"/>
              </a:spcAft>
            </a:pPr>
            <a:endParaRPr lang="en-US" sz="1200" dirty="0" smtClean="0"/>
          </a:p>
          <a:p>
            <a:pPr>
              <a:spcBef>
                <a:spcPts val="1200"/>
              </a:spcBef>
              <a:spcAft>
                <a:spcPts val="0"/>
              </a:spcAft>
            </a:pPr>
            <a:r>
              <a:rPr lang="en-US" b="1" dirty="0" smtClean="0"/>
              <a:t> Cardiac anomalies</a:t>
            </a:r>
            <a:r>
              <a:rPr lang="en-US" dirty="0" smtClean="0"/>
              <a:t> </a:t>
            </a:r>
          </a:p>
          <a:p>
            <a:endParaRPr lang="en-US" dirty="0" smtClean="0"/>
          </a:p>
          <a:p>
            <a:pPr marL="0" marR="0" lvl="0" indent="0" algn="l" defTabSz="966788" rtl="0" eaLnBrk="0" fontAlgn="base" latinLnBrk="0" hangingPunct="0">
              <a:lnSpc>
                <a:spcPct val="100000"/>
              </a:lnSpc>
              <a:spcBef>
                <a:spcPct val="100000"/>
              </a:spcBef>
              <a:spcAft>
                <a:spcPct val="0"/>
              </a:spcAft>
              <a:buClrTx/>
              <a:buSzTx/>
              <a:buFontTx/>
              <a:buNone/>
              <a:tabLst/>
              <a:defRPr/>
            </a:pPr>
            <a:r>
              <a:rPr lang="en-US" b="1" dirty="0" smtClean="0"/>
              <a:t>Cardiac anomalies:</a:t>
            </a:r>
            <a:r>
              <a:rPr lang="en-US" b="1" baseline="0" dirty="0" smtClean="0"/>
              <a:t> primarily small non-clinically significant </a:t>
            </a:r>
            <a:r>
              <a:rPr lang="en-US" b="1" baseline="0" dirty="0" err="1" smtClean="0"/>
              <a:t>ASD</a:t>
            </a:r>
            <a:r>
              <a:rPr lang="en-US" b="1" baseline="0" dirty="0" smtClean="0"/>
              <a:t> </a:t>
            </a:r>
            <a:r>
              <a:rPr lang="en-US" b="1" baseline="0" dirty="0" err="1" smtClean="0"/>
              <a:t>VSD</a:t>
            </a:r>
            <a:endParaRPr lang="en-US" dirty="0" smtClean="0"/>
          </a:p>
          <a:p>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t> xxx00.#####.ppt  </a:t>
            </a:r>
            <a:fld id="{B66629E5-B946-40FC-AC00-62E0EE809DEB}" type="datetime1">
              <a:rPr lang="en-US" smtClean="0"/>
              <a:pPr>
                <a:defRPr/>
              </a:pPr>
              <a:t>1/3/2018</a:t>
            </a:fld>
            <a:endParaRPr lang="en-US"/>
          </a:p>
        </p:txBody>
      </p:sp>
      <p:sp>
        <p:nvSpPr>
          <p:cNvPr id="5" name="Slide Number Placeholder 4"/>
          <p:cNvSpPr>
            <a:spLocks noGrp="1"/>
          </p:cNvSpPr>
          <p:nvPr>
            <p:ph type="sldNum" sz="quarter" idx="11"/>
          </p:nvPr>
        </p:nvSpPr>
        <p:spPr/>
        <p:txBody>
          <a:bodyPr/>
          <a:lstStyle/>
          <a:p>
            <a:pPr>
              <a:defRPr/>
            </a:pPr>
            <a:r>
              <a:rPr lang="en-US" smtClean="0"/>
              <a:t> P.</a:t>
            </a:r>
            <a:fld id="{519E9280-728F-4EBF-8BB4-CE484E9A8770}" type="slidenum">
              <a:rPr lang="en-US" smtClean="0"/>
              <a:pPr>
                <a:defRPr/>
              </a:pPr>
              <a:t>9</a:t>
            </a:fld>
            <a:endParaRPr lang="en-US"/>
          </a:p>
        </p:txBody>
      </p:sp>
    </p:spTree>
    <p:extLst>
      <p:ext uri="{BB962C8B-B14F-4D97-AF65-F5344CB8AC3E}">
        <p14:creationId xmlns:p14="http://schemas.microsoft.com/office/powerpoint/2010/main" val="412632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Bright Futures, Early Childhood Intervention</a:t>
            </a:r>
            <a:endParaRPr lang="en-US" dirty="0"/>
          </a:p>
        </p:txBody>
      </p:sp>
      <p:sp>
        <p:nvSpPr>
          <p:cNvPr id="4" name="Date Placeholder 3"/>
          <p:cNvSpPr>
            <a:spLocks noGrp="1"/>
          </p:cNvSpPr>
          <p:nvPr>
            <p:ph type="dt" idx="10"/>
          </p:nvPr>
        </p:nvSpPr>
        <p:spPr/>
        <p:txBody>
          <a:bodyPr/>
          <a:lstStyle/>
          <a:p>
            <a:pPr>
              <a:defRPr/>
            </a:pPr>
            <a:r>
              <a:rPr lang="en-US" smtClean="0"/>
              <a:t> xxx00.#####.ppt  </a:t>
            </a:r>
            <a:fld id="{B66629E5-B946-40FC-AC00-62E0EE809DEB}" type="datetime1">
              <a:rPr lang="en-US" smtClean="0"/>
              <a:pPr>
                <a:defRPr/>
              </a:pPr>
              <a:t>1/3/2018</a:t>
            </a:fld>
            <a:endParaRPr lang="en-US"/>
          </a:p>
        </p:txBody>
      </p:sp>
      <p:sp>
        <p:nvSpPr>
          <p:cNvPr id="5" name="Slide Number Placeholder 4"/>
          <p:cNvSpPr>
            <a:spLocks noGrp="1"/>
          </p:cNvSpPr>
          <p:nvPr>
            <p:ph type="sldNum" sz="quarter" idx="11"/>
          </p:nvPr>
        </p:nvSpPr>
        <p:spPr/>
        <p:txBody>
          <a:bodyPr/>
          <a:lstStyle/>
          <a:p>
            <a:pPr>
              <a:defRPr/>
            </a:pPr>
            <a:r>
              <a:rPr lang="en-US" smtClean="0"/>
              <a:t> P.</a:t>
            </a:r>
            <a:fld id="{519E9280-728F-4EBF-8BB4-CE484E9A8770}" type="slidenum">
              <a:rPr lang="en-US" smtClean="0"/>
              <a:pPr>
                <a:defRPr/>
              </a:pPr>
              <a:t>10</a:t>
            </a:fld>
            <a:endParaRPr lang="en-US"/>
          </a:p>
        </p:txBody>
      </p:sp>
    </p:spTree>
    <p:extLst>
      <p:ext uri="{BB962C8B-B14F-4D97-AF65-F5344CB8AC3E}">
        <p14:creationId xmlns:p14="http://schemas.microsoft.com/office/powerpoint/2010/main" val="414816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66788" rtl="0" eaLnBrk="0" fontAlgn="base" latinLnBrk="0" hangingPunct="0">
              <a:lnSpc>
                <a:spcPct val="100000"/>
              </a:lnSpc>
              <a:spcBef>
                <a:spcPct val="100000"/>
              </a:spcBef>
              <a:spcAft>
                <a:spcPct val="0"/>
              </a:spcAft>
              <a:buClrTx/>
              <a:buSzTx/>
              <a:buFont typeface="Arial" panose="020B0604020202020204" pitchFamily="34" charset="0"/>
              <a:buChar char="•"/>
              <a:tabLst/>
              <a:defRPr/>
            </a:pPr>
            <a:r>
              <a:rPr lang="en-US" sz="1800" dirty="0" smtClean="0"/>
              <a:t>a network of specialists knowledgeable about and able to provide healthcare services for patients with </a:t>
            </a:r>
            <a:r>
              <a:rPr lang="en-US" sz="1800" dirty="0" err="1" smtClean="0"/>
              <a:t>Zika</a:t>
            </a:r>
            <a:r>
              <a:rPr lang="en-US" sz="1800" dirty="0" smtClean="0"/>
              <a:t>, aligned with CDC’s clinical guidance recommendations</a:t>
            </a:r>
          </a:p>
          <a:p>
            <a:pPr marL="285750" indent="-285750">
              <a:buFont typeface="Arial" panose="020B0604020202020204" pitchFamily="34" charset="0"/>
              <a:buChar char="•"/>
            </a:pPr>
            <a:r>
              <a:rPr lang="en-US" sz="1800" dirty="0" smtClean="0"/>
              <a:t>searchable database of the Provider Referral Network, patient resource tools, and additional resources to promote linkage between maternal and pediatric services</a:t>
            </a:r>
          </a:p>
          <a:p>
            <a:pPr marL="285750" marR="0" lvl="0" indent="-285750" algn="l" defTabSz="966788" rtl="0" eaLnBrk="0" fontAlgn="base" latinLnBrk="0" hangingPunct="0">
              <a:lnSpc>
                <a:spcPct val="100000"/>
              </a:lnSpc>
              <a:spcBef>
                <a:spcPct val="100000"/>
              </a:spcBef>
              <a:spcAft>
                <a:spcPct val="0"/>
              </a:spcAft>
              <a:buClrTx/>
              <a:buSzTx/>
              <a:buFont typeface="Arial" panose="020B0604020202020204" pitchFamily="34" charset="0"/>
              <a:buChar char="•"/>
              <a:tabLst/>
              <a:defRPr/>
            </a:pPr>
            <a:r>
              <a:rPr lang="en-US" sz="1800" dirty="0" smtClean="0"/>
              <a:t>staffed by professionals available to answer patient questions and assist patients in finding healthcare specialists that meet their needs</a:t>
            </a:r>
          </a:p>
          <a:p>
            <a:pPr marL="0" indent="0">
              <a:buFont typeface="Arial" panose="020B0604020202020204" pitchFamily="34" charset="0"/>
              <a:buNone/>
            </a:pPr>
            <a:r>
              <a:rPr lang="en-US" sz="1800" dirty="0" smtClean="0"/>
              <a:t> </a:t>
            </a:r>
            <a:endParaRPr lang="en-US" sz="1800" dirty="0"/>
          </a:p>
        </p:txBody>
      </p:sp>
      <p:sp>
        <p:nvSpPr>
          <p:cNvPr id="4" name="Date Placeholder 3"/>
          <p:cNvSpPr>
            <a:spLocks noGrp="1"/>
          </p:cNvSpPr>
          <p:nvPr>
            <p:ph type="dt" idx="10"/>
          </p:nvPr>
        </p:nvSpPr>
        <p:spPr/>
        <p:txBody>
          <a:bodyPr/>
          <a:lstStyle/>
          <a:p>
            <a:pPr>
              <a:defRPr/>
            </a:pPr>
            <a:r>
              <a:rPr lang="en-US" smtClean="0"/>
              <a:t> xxx00.#####.ppt  </a:t>
            </a:r>
            <a:fld id="{B66629E5-B946-40FC-AC00-62E0EE809DEB}" type="datetime1">
              <a:rPr lang="en-US" smtClean="0"/>
              <a:pPr>
                <a:defRPr/>
              </a:pPr>
              <a:t>1/3/2018</a:t>
            </a:fld>
            <a:endParaRPr lang="en-US"/>
          </a:p>
        </p:txBody>
      </p:sp>
      <p:sp>
        <p:nvSpPr>
          <p:cNvPr id="5" name="Slide Number Placeholder 4"/>
          <p:cNvSpPr>
            <a:spLocks noGrp="1"/>
          </p:cNvSpPr>
          <p:nvPr>
            <p:ph type="sldNum" sz="quarter" idx="11"/>
          </p:nvPr>
        </p:nvSpPr>
        <p:spPr/>
        <p:txBody>
          <a:bodyPr/>
          <a:lstStyle/>
          <a:p>
            <a:pPr>
              <a:defRPr/>
            </a:pPr>
            <a:r>
              <a:rPr lang="en-US" smtClean="0"/>
              <a:t> P.</a:t>
            </a:r>
            <a:fld id="{519E9280-728F-4EBF-8BB4-CE484E9A8770}" type="slidenum">
              <a:rPr lang="en-US" smtClean="0"/>
              <a:pPr>
                <a:defRPr/>
              </a:pPr>
              <a:t>11</a:t>
            </a:fld>
            <a:endParaRPr lang="en-US"/>
          </a:p>
        </p:txBody>
      </p:sp>
    </p:spTree>
    <p:extLst>
      <p:ext uri="{BB962C8B-B14F-4D97-AF65-F5344CB8AC3E}">
        <p14:creationId xmlns:p14="http://schemas.microsoft.com/office/powerpoint/2010/main" val="3501750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2514600" y="0"/>
            <a:ext cx="6629400" cy="6858000"/>
          </a:xfrm>
          <a:prstGeom prst="rect">
            <a:avLst/>
          </a:prstGeom>
          <a:solidFill>
            <a:schemeClr val="accent1"/>
          </a:solidFill>
          <a:ln w="9525">
            <a:noFill/>
            <a:miter lim="800000"/>
            <a:headEnd/>
            <a:tailEnd/>
          </a:ln>
          <a:effectLst>
            <a:outerShdw blurRad="63500" dist="23000" dir="5400000" rotWithShape="0">
              <a:srgbClr val="000000">
                <a:alpha val="34999"/>
              </a:srgbClr>
            </a:outerShdw>
          </a:effectLst>
        </p:spPr>
        <p:txBody>
          <a:bodyPr anchor="ctr"/>
          <a:lstStyle/>
          <a:p>
            <a:pPr algn="ctr" defTabSz="457200">
              <a:defRPr/>
            </a:pPr>
            <a:endParaRPr lang="en-US" sz="1800">
              <a:solidFill>
                <a:srgbClr val="FFFFFF"/>
              </a:solidFill>
              <a:latin typeface="Arial" pitchFamily="-112" charset="0"/>
              <a:ea typeface="ＭＳ Ｐゴシック" pitchFamily="-112" charset="-128"/>
              <a:cs typeface="ＭＳ Ｐゴシック" pitchFamily="-112" charset="-128"/>
            </a:endParaRPr>
          </a:p>
        </p:txBody>
      </p:sp>
      <p:pic>
        <p:nvPicPr>
          <p:cNvPr id="5" name="Picture 3" descr="TCH_Stacked.eps"/>
          <p:cNvPicPr>
            <a:picLocks noChangeAspect="1"/>
          </p:cNvPicPr>
          <p:nvPr userDrawn="1"/>
        </p:nvPicPr>
        <p:blipFill>
          <a:blip r:embed="rId2"/>
          <a:srcRect/>
          <a:stretch>
            <a:fillRect/>
          </a:stretch>
        </p:blipFill>
        <p:spPr bwMode="auto">
          <a:xfrm>
            <a:off x="285750" y="4419600"/>
            <a:ext cx="1860550" cy="1219200"/>
          </a:xfrm>
          <a:prstGeom prst="rect">
            <a:avLst/>
          </a:prstGeom>
          <a:noFill/>
          <a:ln w="9525">
            <a:noFill/>
            <a:miter lim="800000"/>
            <a:headEnd/>
            <a:tailEnd/>
          </a:ln>
        </p:spPr>
      </p:pic>
      <p:pic>
        <p:nvPicPr>
          <p:cNvPr id="6" name="Picture 4" descr="BCM_Logo_Spot.eps"/>
          <p:cNvPicPr>
            <a:picLocks noChangeAspect="1"/>
          </p:cNvPicPr>
          <p:nvPr userDrawn="1"/>
        </p:nvPicPr>
        <p:blipFill>
          <a:blip r:embed="rId3"/>
          <a:srcRect/>
          <a:stretch>
            <a:fillRect/>
          </a:stretch>
        </p:blipFill>
        <p:spPr bwMode="auto">
          <a:xfrm>
            <a:off x="530225" y="5867400"/>
            <a:ext cx="1371600" cy="647700"/>
          </a:xfrm>
          <a:prstGeom prst="rect">
            <a:avLst/>
          </a:prstGeom>
          <a:noFill/>
          <a:ln w="9525">
            <a:noFill/>
            <a:miter lim="800000"/>
            <a:headEnd/>
            <a:tailEnd/>
          </a:ln>
        </p:spPr>
      </p:pic>
      <p:sp>
        <p:nvSpPr>
          <p:cNvPr id="7" name="Subtitle 2"/>
          <p:cNvSpPr txBox="1">
            <a:spLocks/>
          </p:cNvSpPr>
          <p:nvPr userDrawn="1"/>
        </p:nvSpPr>
        <p:spPr bwMode="gray">
          <a:xfrm>
            <a:off x="6016625" y="6172200"/>
            <a:ext cx="2889250" cy="457200"/>
          </a:xfrm>
          <a:prstGeom prst="rect">
            <a:avLst/>
          </a:prstGeom>
          <a:noFill/>
          <a:ln w="9525">
            <a:noFill/>
            <a:miter lim="800000"/>
            <a:headEnd/>
            <a:tailEnd/>
          </a:ln>
          <a:effectLst/>
        </p:spPr>
        <p:txBody>
          <a:bodyPr/>
          <a:lstStyle/>
          <a:p>
            <a:pPr algn="r" defTabSz="457200">
              <a:spcBef>
                <a:spcPct val="20000"/>
              </a:spcBef>
              <a:defRPr/>
            </a:pPr>
            <a:r>
              <a:rPr lang="en-US" sz="2300" i="1">
                <a:solidFill>
                  <a:srgbClr val="A6A6A6"/>
                </a:solidFill>
                <a:latin typeface="Arial" pitchFamily="-112" charset="0"/>
                <a:ea typeface="ＭＳ Ｐゴシック" pitchFamily="-112" charset="-128"/>
                <a:cs typeface="ＭＳ Ｐゴシック" pitchFamily="-112" charset="-128"/>
              </a:rPr>
              <a:t>Pediatrics</a:t>
            </a:r>
          </a:p>
        </p:txBody>
      </p:sp>
      <p:sp>
        <p:nvSpPr>
          <p:cNvPr id="437276" name="Rectangle 28"/>
          <p:cNvSpPr>
            <a:spLocks noGrp="1" noChangeArrowheads="1"/>
          </p:cNvSpPr>
          <p:nvPr>
            <p:ph type="subTitle" sz="quarter" idx="1"/>
          </p:nvPr>
        </p:nvSpPr>
        <p:spPr>
          <a:xfrm>
            <a:off x="3306763" y="3721100"/>
            <a:ext cx="5384800" cy="427038"/>
          </a:xfrm>
        </p:spPr>
        <p:txBody>
          <a:bodyPr/>
          <a:lstStyle>
            <a:lvl1pPr marL="0" indent="0">
              <a:spcBef>
                <a:spcPct val="0"/>
              </a:spcBef>
              <a:buFontTx/>
              <a:buNone/>
              <a:defRPr>
                <a:solidFill>
                  <a:srgbClr val="A6A6A6"/>
                </a:solidFill>
              </a:defRPr>
            </a:lvl1pPr>
          </a:lstStyle>
          <a:p>
            <a:r>
              <a:rPr lang="en-US" smtClean="0"/>
              <a:t>Click to edit Master subtitle style</a:t>
            </a:r>
            <a:endParaRPr lang="en-US"/>
          </a:p>
        </p:txBody>
      </p:sp>
      <p:sp>
        <p:nvSpPr>
          <p:cNvPr id="437253" name="Rectangle 5"/>
          <p:cNvSpPr>
            <a:spLocks noGrp="1" noChangeArrowheads="1"/>
          </p:cNvSpPr>
          <p:nvPr>
            <p:ph type="ctrTitle" sz="quarter"/>
          </p:nvPr>
        </p:nvSpPr>
        <p:spPr>
          <a:xfrm>
            <a:off x="3306763" y="2016125"/>
            <a:ext cx="5384800" cy="1676400"/>
          </a:xfrm>
        </p:spPr>
        <p:txBody>
          <a:bodyPr lIns="0" tIns="0" rIns="0" bIns="0" anchor="b"/>
          <a:lstStyle>
            <a:lvl1pPr>
              <a:defRPr sz="5500"/>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495096" y="1238250"/>
            <a:ext cx="14186659" cy="1415464"/>
          </a:xfrm>
        </p:spPr>
        <p:txBody>
          <a:bodyPr vert="eaVert"/>
          <a:lstStyle>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120650"/>
            <a:ext cx="2058988" cy="2519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2153" y="120650"/>
            <a:ext cx="5138022" cy="2519363"/>
          </a:xfrm>
        </p:spPr>
        <p:txBody>
          <a:bodyPr vert="eaVert"/>
          <a:lstStyle>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2438" y="120650"/>
            <a:ext cx="8239125" cy="1012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2438" y="1238250"/>
            <a:ext cx="4043362" cy="3014363"/>
          </a:xfrm>
        </p:spPr>
        <p:txBody>
          <a:bodyPr/>
          <a:lstStyle>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hart Placeholder 3"/>
          <p:cNvSpPr>
            <a:spLocks noGrp="1"/>
          </p:cNvSpPr>
          <p:nvPr>
            <p:ph type="chart" sz="half" idx="2"/>
          </p:nvPr>
        </p:nvSpPr>
        <p:spPr>
          <a:xfrm>
            <a:off x="4648200" y="1238250"/>
            <a:ext cx="4043363" cy="1401763"/>
          </a:xfrm>
        </p:spPr>
        <p:txBody>
          <a:bodyPr/>
          <a:lstStyle/>
          <a:p>
            <a:pPr lvl="0"/>
            <a:r>
              <a:rPr lang="en-US" noProof="0" smtClean="0"/>
              <a:t>Click icon to add chart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2438" y="1238250"/>
            <a:ext cx="8239125" cy="2583476"/>
          </a:xfrm>
        </p:spPr>
        <p:txBody>
          <a:bodyPr/>
          <a:lstStyle>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2438" y="1238250"/>
            <a:ext cx="4043362" cy="2829698"/>
          </a:xfrm>
        </p:spPr>
        <p:txBody>
          <a:bodyPr/>
          <a:lstStyle>
            <a:lvl1pPr>
              <a:defRPr sz="2800"/>
            </a:lvl1pPr>
            <a:lvl2pPr>
              <a:defRPr sz="2400"/>
            </a:lvl2pPr>
            <a:lvl3pPr>
              <a:defRPr sz="2000"/>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38250"/>
            <a:ext cx="4043363" cy="2829698"/>
          </a:xfrm>
        </p:spPr>
        <p:txBody>
          <a:bodyPr/>
          <a:lstStyle>
            <a:lvl1pPr>
              <a:defRPr sz="2800"/>
            </a:lvl1pPr>
            <a:lvl2pPr>
              <a:defRPr sz="2400"/>
            </a:lvl2pPr>
            <a:lvl3pPr>
              <a:defRPr sz="2000"/>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2458211"/>
          </a:xfrm>
        </p:spPr>
        <p:txBody>
          <a:bodyPr/>
          <a:lstStyle>
            <a:lvl1pPr>
              <a:defRPr sz="2400"/>
            </a:lvl1pPr>
            <a:lvl2pPr>
              <a:defRPr sz="2000"/>
            </a:lvl2pPr>
            <a:lvl3pPr>
              <a:defRPr sz="1800"/>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2458211"/>
          </a:xfrm>
        </p:spPr>
        <p:txBody>
          <a:bodyPr/>
          <a:lstStyle>
            <a:lvl1pPr>
              <a:defRPr sz="2400"/>
            </a:lvl1pPr>
            <a:lvl2pPr>
              <a:defRPr sz="2000"/>
            </a:lvl2pPr>
            <a:lvl3pPr>
              <a:defRPr sz="1800"/>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3245812"/>
          </a:xfrm>
        </p:spPr>
        <p:txBody>
          <a:bodyPr/>
          <a:lstStyle>
            <a:lvl1pPr>
              <a:defRPr sz="3200"/>
            </a:lvl1pPr>
            <a:lvl2pPr>
              <a:defRPr sz="2800"/>
            </a:lvl2pPr>
            <a:lvl3pPr>
              <a:defRPr sz="2400"/>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36275" name="Rectangle 6"/>
          <p:cNvSpPr>
            <a:spLocks noChangeArrowheads="1"/>
          </p:cNvSpPr>
          <p:nvPr/>
        </p:nvSpPr>
        <p:spPr bwMode="auto">
          <a:xfrm>
            <a:off x="0" y="0"/>
            <a:ext cx="9144000" cy="6102350"/>
          </a:xfrm>
          <a:prstGeom prst="rect">
            <a:avLst/>
          </a:prstGeom>
          <a:solidFill>
            <a:schemeClr val="accent1"/>
          </a:solidFill>
          <a:ln w="9525">
            <a:noFill/>
            <a:miter lim="800000"/>
            <a:headEnd/>
            <a:tailEnd/>
          </a:ln>
          <a:effectLst>
            <a:outerShdw blurRad="63500" dist="23000" dir="5400000" rotWithShape="0">
              <a:srgbClr val="000000">
                <a:alpha val="34999"/>
              </a:srgbClr>
            </a:outerShdw>
          </a:effectLst>
        </p:spPr>
        <p:txBody>
          <a:bodyPr anchor="ctr"/>
          <a:lstStyle/>
          <a:p>
            <a:pPr algn="ctr" defTabSz="457200">
              <a:defRPr/>
            </a:pPr>
            <a:endParaRPr lang="en-US" sz="1800">
              <a:solidFill>
                <a:srgbClr val="FFFFFF"/>
              </a:solidFill>
              <a:latin typeface="Arial" pitchFamily="-112" charset="0"/>
              <a:ea typeface="ＭＳ Ｐゴシック" pitchFamily="-112" charset="-128"/>
              <a:cs typeface="ＭＳ Ｐゴシック" pitchFamily="-112" charset="-128"/>
            </a:endParaRPr>
          </a:p>
        </p:txBody>
      </p:sp>
      <p:cxnSp>
        <p:nvCxnSpPr>
          <p:cNvPr id="436276" name="Line 52"/>
          <p:cNvCxnSpPr>
            <a:cxnSpLocks noChangeShapeType="1"/>
          </p:cNvCxnSpPr>
          <p:nvPr/>
        </p:nvCxnSpPr>
        <p:spPr bwMode="auto">
          <a:xfrm rot="10800000">
            <a:off x="0" y="6096000"/>
            <a:ext cx="9144000" cy="0"/>
          </a:xfrm>
          <a:prstGeom prst="line">
            <a:avLst/>
          </a:prstGeom>
          <a:noFill/>
          <a:ln w="25400">
            <a:solidFill>
              <a:srgbClr val="C50B24"/>
            </a:solidFill>
            <a:round/>
            <a:headEnd/>
            <a:tailEnd/>
          </a:ln>
          <a:effectLst>
            <a:outerShdw blurRad="63500" dist="20000" dir="5400000" rotWithShape="0">
              <a:srgbClr val="000000">
                <a:alpha val="37999"/>
              </a:srgbClr>
            </a:outerShdw>
          </a:effectLst>
        </p:spPr>
      </p:cxnSp>
      <p:sp>
        <p:nvSpPr>
          <p:cNvPr id="12292" name="Rectangle 2"/>
          <p:cNvSpPr>
            <a:spLocks noGrp="1" noChangeArrowheads="1"/>
          </p:cNvSpPr>
          <p:nvPr>
            <p:ph type="title"/>
          </p:nvPr>
        </p:nvSpPr>
        <p:spPr bwMode="gray">
          <a:xfrm>
            <a:off x="452438" y="120650"/>
            <a:ext cx="8239125" cy="1012825"/>
          </a:xfrm>
          <a:prstGeom prst="rect">
            <a:avLst/>
          </a:prstGeom>
          <a:noFill/>
          <a:ln w="9525">
            <a:noFill/>
            <a:miter lim="800000"/>
            <a:headEnd/>
            <a:tailEnd/>
          </a:ln>
        </p:spPr>
        <p:txBody>
          <a:bodyPr vert="horz" wrap="square" lIns="86493" tIns="86493" rIns="86493" bIns="86493" numCol="1" anchor="ctr" anchorCtr="0" compatLnSpc="1">
            <a:prstTxWarp prst="textNoShape">
              <a:avLst/>
            </a:prstTxWarp>
          </a:bodyPr>
          <a:lstStyle/>
          <a:p>
            <a:pPr lvl="0"/>
            <a:r>
              <a:rPr lang="en-US" smtClean="0"/>
              <a:t>Click to edit Master title style</a:t>
            </a:r>
          </a:p>
        </p:txBody>
      </p:sp>
      <p:sp>
        <p:nvSpPr>
          <p:cNvPr id="12293" name="Rectangle 3"/>
          <p:cNvSpPr>
            <a:spLocks noGrp="1" noChangeArrowheads="1"/>
          </p:cNvSpPr>
          <p:nvPr>
            <p:ph type="body" idx="1"/>
          </p:nvPr>
        </p:nvSpPr>
        <p:spPr bwMode="gray">
          <a:xfrm>
            <a:off x="452438" y="1238250"/>
            <a:ext cx="8239125" cy="14160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First level</a:t>
            </a:r>
          </a:p>
          <a:p>
            <a:pPr lvl="1"/>
            <a:r>
              <a:rPr lang="en-US" smtClean="0"/>
              <a:t>Second level</a:t>
            </a:r>
          </a:p>
          <a:p>
            <a:pPr lvl="2"/>
            <a:r>
              <a:rPr lang="en-US" smtClean="0"/>
              <a:t>Third level</a:t>
            </a:r>
          </a:p>
        </p:txBody>
      </p:sp>
      <p:sp>
        <p:nvSpPr>
          <p:cNvPr id="436228" name="Text Box 4"/>
          <p:cNvSpPr txBox="1">
            <a:spLocks noChangeArrowheads="1"/>
          </p:cNvSpPr>
          <p:nvPr/>
        </p:nvSpPr>
        <p:spPr bwMode="invGray">
          <a:xfrm>
            <a:off x="4346575" y="6415088"/>
            <a:ext cx="425450" cy="122237"/>
          </a:xfrm>
          <a:prstGeom prst="rect">
            <a:avLst/>
          </a:prstGeom>
          <a:noFill/>
          <a:ln w="9525">
            <a:noFill/>
            <a:miter lim="800000"/>
            <a:headEnd/>
            <a:tailEnd/>
          </a:ln>
          <a:effectLst/>
        </p:spPr>
        <p:txBody>
          <a:bodyPr wrap="none" lIns="0" tIns="0" rIns="0" bIns="0">
            <a:spAutoFit/>
          </a:bodyPr>
          <a:lstStyle/>
          <a:p>
            <a:pPr algn="r" eaLnBrk="0" hangingPunct="0">
              <a:defRPr/>
            </a:pPr>
            <a:r>
              <a:rPr lang="en-US" sz="800" b="1">
                <a:latin typeface="Arial" pitchFamily="-112" charset="0"/>
              </a:rPr>
              <a:t>Page  </a:t>
            </a:r>
            <a:fld id="{B4B1D170-645D-4970-B3BE-36499BE6DA2B}" type="slidenum">
              <a:rPr lang="en-US" sz="800" b="1">
                <a:latin typeface="Arial" pitchFamily="-112" charset="0"/>
              </a:rPr>
              <a:pPr algn="r" eaLnBrk="0" hangingPunct="0">
                <a:defRPr/>
              </a:pPr>
              <a:t>‹#›</a:t>
            </a:fld>
            <a:endParaRPr lang="en-US" sz="800" b="1">
              <a:latin typeface="Arial" pitchFamily="-112" charset="0"/>
            </a:endParaRPr>
          </a:p>
        </p:txBody>
      </p:sp>
      <p:sp>
        <p:nvSpPr>
          <p:cNvPr id="436231" name="Rectangle 7"/>
          <p:cNvSpPr>
            <a:spLocks noChangeArrowheads="1"/>
          </p:cNvSpPr>
          <p:nvPr/>
        </p:nvSpPr>
        <p:spPr bwMode="invGray">
          <a:xfrm>
            <a:off x="3635375" y="6692900"/>
            <a:ext cx="1905000" cy="122238"/>
          </a:xfrm>
          <a:prstGeom prst="rect">
            <a:avLst/>
          </a:prstGeom>
          <a:noFill/>
          <a:ln w="9525">
            <a:noFill/>
            <a:miter lim="800000"/>
            <a:headEnd/>
            <a:tailEnd/>
          </a:ln>
          <a:effectLst/>
        </p:spPr>
        <p:txBody>
          <a:bodyPr wrap="none" lIns="86493" tIns="0" rIns="0" bIns="0" anchor="ctr">
            <a:spAutoFit/>
          </a:bodyPr>
          <a:lstStyle/>
          <a:p>
            <a:pPr algn="r" defTabSz="865188" eaLnBrk="0" hangingPunct="0">
              <a:defRPr/>
            </a:pPr>
            <a:r>
              <a:rPr lang="en-US" sz="800">
                <a:latin typeface="Arial" pitchFamily="-112" charset="0"/>
              </a:rPr>
              <a:t>xxx00.#####.ppt  </a:t>
            </a:r>
            <a:fld id="{4669E03D-EF4A-284E-81D8-AEA3FA79873F}" type="datetime9">
              <a:rPr lang="en-US" sz="800">
                <a:latin typeface="Arial" pitchFamily="-112" charset="0"/>
              </a:rPr>
              <a:pPr algn="r" defTabSz="865188" eaLnBrk="0" hangingPunct="0">
                <a:defRPr/>
              </a:pPr>
              <a:t>1/3/2018 3:44:16 PM</a:t>
            </a:fld>
            <a:endParaRPr lang="en-US" sz="800">
              <a:latin typeface="Arial" pitchFamily="-112" charset="0"/>
            </a:endParaRPr>
          </a:p>
        </p:txBody>
      </p:sp>
      <p:pic>
        <p:nvPicPr>
          <p:cNvPr id="12296" name="Content Placeholder 5" descr="TCH_Logo_Small.jpg"/>
          <p:cNvPicPr>
            <a:picLocks noChangeAspect="1"/>
          </p:cNvPicPr>
          <p:nvPr/>
        </p:nvPicPr>
        <p:blipFill>
          <a:blip r:embed="rId14"/>
          <a:srcRect t="-23375" b="-23375"/>
          <a:stretch>
            <a:fillRect/>
          </a:stretch>
        </p:blipFill>
        <p:spPr bwMode="auto">
          <a:xfrm>
            <a:off x="6629400" y="6192838"/>
            <a:ext cx="1371600" cy="622300"/>
          </a:xfrm>
          <a:prstGeom prst="rect">
            <a:avLst/>
          </a:prstGeom>
          <a:noFill/>
          <a:ln w="9525">
            <a:noFill/>
            <a:miter lim="800000"/>
            <a:headEnd/>
            <a:tailEnd/>
          </a:ln>
        </p:spPr>
      </p:pic>
      <p:pic>
        <p:nvPicPr>
          <p:cNvPr id="12297" name="Picture 4" descr="BCM_Logo_Spot.eps"/>
          <p:cNvPicPr>
            <a:picLocks noChangeAspect="1"/>
          </p:cNvPicPr>
          <p:nvPr/>
        </p:nvPicPr>
        <p:blipFill>
          <a:blip r:embed="rId15"/>
          <a:srcRect/>
          <a:stretch>
            <a:fillRect/>
          </a:stretch>
        </p:blipFill>
        <p:spPr bwMode="auto">
          <a:xfrm>
            <a:off x="8153400" y="6300788"/>
            <a:ext cx="838200" cy="395287"/>
          </a:xfrm>
          <a:prstGeom prst="rect">
            <a:avLst/>
          </a:prstGeom>
          <a:noFill/>
          <a:ln w="9525">
            <a:noFill/>
            <a:miter lim="800000"/>
            <a:headEnd/>
            <a:tailEnd/>
          </a:ln>
        </p:spPr>
      </p:pic>
      <p:sp>
        <p:nvSpPr>
          <p:cNvPr id="436272" name="Text Box 48"/>
          <p:cNvSpPr txBox="1">
            <a:spLocks/>
          </p:cNvSpPr>
          <p:nvPr/>
        </p:nvSpPr>
        <p:spPr bwMode="auto">
          <a:xfrm>
            <a:off x="76200" y="6467475"/>
            <a:ext cx="2257425" cy="457200"/>
          </a:xfrm>
          <a:prstGeom prst="rect">
            <a:avLst/>
          </a:prstGeom>
          <a:noFill/>
          <a:ln w="9525">
            <a:noFill/>
            <a:miter lim="800000"/>
            <a:headEnd/>
            <a:tailEnd/>
          </a:ln>
        </p:spPr>
        <p:txBody>
          <a:bodyPr/>
          <a:lstStyle/>
          <a:p>
            <a:pPr defTabSz="457200">
              <a:spcBef>
                <a:spcPct val="20000"/>
              </a:spcBef>
              <a:defRPr/>
            </a:pPr>
            <a:r>
              <a:rPr lang="en-US" i="1">
                <a:solidFill>
                  <a:srgbClr val="5F5F5F"/>
                </a:solidFill>
                <a:latin typeface="Arial" pitchFamily="-112" charset="0"/>
                <a:ea typeface="ＭＳ Ｐゴシック" pitchFamily="-112" charset="-128"/>
                <a:cs typeface="ＭＳ Ｐゴシック" pitchFamily="-112" charset="-128"/>
              </a:rPr>
              <a:t>Pediatrics </a:t>
            </a:r>
          </a:p>
        </p:txBody>
      </p:sp>
    </p:spTree>
  </p:cSld>
  <p:clrMap bg1="lt1" tx1="dk1" bg2="lt2" tx2="dk2" accent1="accent1" accent2="accent2" accent3="accent3" accent4="accent4" accent5="accent5" accent6="accent6" hlink="hlink" folHlink="folHlink"/>
  <p:sldLayoutIdLst>
    <p:sldLayoutId id="2147483757"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rtl="0" fontAlgn="base">
        <a:spcBef>
          <a:spcPct val="0"/>
        </a:spcBef>
        <a:spcAft>
          <a:spcPct val="0"/>
        </a:spcAft>
        <a:defRPr sz="3600" b="1">
          <a:solidFill>
            <a:schemeClr val="bg1"/>
          </a:solidFill>
          <a:latin typeface="Arial"/>
          <a:ea typeface="Geneva" charset="0"/>
          <a:cs typeface="Geneva" charset="0"/>
        </a:defRPr>
      </a:lvl1pPr>
      <a:lvl2pPr algn="l" rtl="0" fontAlgn="base">
        <a:spcBef>
          <a:spcPct val="0"/>
        </a:spcBef>
        <a:spcAft>
          <a:spcPct val="0"/>
        </a:spcAft>
        <a:defRPr sz="3600" b="1">
          <a:solidFill>
            <a:schemeClr val="bg1"/>
          </a:solidFill>
          <a:latin typeface="Arial" charset="0"/>
          <a:ea typeface="Geneva" charset="0"/>
          <a:cs typeface="Geneva" charset="0"/>
        </a:defRPr>
      </a:lvl2pPr>
      <a:lvl3pPr algn="l" rtl="0" fontAlgn="base">
        <a:spcBef>
          <a:spcPct val="0"/>
        </a:spcBef>
        <a:spcAft>
          <a:spcPct val="0"/>
        </a:spcAft>
        <a:defRPr sz="3600" b="1">
          <a:solidFill>
            <a:schemeClr val="bg1"/>
          </a:solidFill>
          <a:latin typeface="Arial" charset="0"/>
          <a:ea typeface="Geneva" charset="0"/>
          <a:cs typeface="Geneva" charset="0"/>
        </a:defRPr>
      </a:lvl3pPr>
      <a:lvl4pPr algn="l" rtl="0" fontAlgn="base">
        <a:spcBef>
          <a:spcPct val="0"/>
        </a:spcBef>
        <a:spcAft>
          <a:spcPct val="0"/>
        </a:spcAft>
        <a:defRPr sz="3600" b="1">
          <a:solidFill>
            <a:schemeClr val="bg1"/>
          </a:solidFill>
          <a:latin typeface="Arial" charset="0"/>
          <a:ea typeface="Geneva" charset="0"/>
          <a:cs typeface="Geneva" charset="0"/>
        </a:defRPr>
      </a:lvl4pPr>
      <a:lvl5pPr algn="l" rtl="0" fontAlgn="base">
        <a:spcBef>
          <a:spcPct val="0"/>
        </a:spcBef>
        <a:spcAft>
          <a:spcPct val="0"/>
        </a:spcAft>
        <a:defRPr sz="3600" b="1">
          <a:solidFill>
            <a:schemeClr val="bg1"/>
          </a:solidFill>
          <a:latin typeface="Arial" charset="0"/>
          <a:ea typeface="Geneva" charset="0"/>
          <a:cs typeface="Geneva" charset="0"/>
        </a:defRPr>
      </a:lvl5pPr>
      <a:lvl6pPr marL="457200" algn="l" rtl="0" eaLnBrk="1" fontAlgn="base" hangingPunct="1">
        <a:spcBef>
          <a:spcPct val="0"/>
        </a:spcBef>
        <a:spcAft>
          <a:spcPct val="0"/>
        </a:spcAft>
        <a:defRPr sz="3600" b="1">
          <a:solidFill>
            <a:schemeClr val="bg1"/>
          </a:solidFill>
          <a:latin typeface="Calibri" pitchFamily="-68" charset="0"/>
        </a:defRPr>
      </a:lvl6pPr>
      <a:lvl7pPr marL="914400" algn="l" rtl="0" eaLnBrk="1" fontAlgn="base" hangingPunct="1">
        <a:spcBef>
          <a:spcPct val="0"/>
        </a:spcBef>
        <a:spcAft>
          <a:spcPct val="0"/>
        </a:spcAft>
        <a:defRPr sz="3600" b="1">
          <a:solidFill>
            <a:schemeClr val="bg1"/>
          </a:solidFill>
          <a:latin typeface="Calibri" pitchFamily="-68" charset="0"/>
        </a:defRPr>
      </a:lvl7pPr>
      <a:lvl8pPr marL="1371600" algn="l" rtl="0" eaLnBrk="1" fontAlgn="base" hangingPunct="1">
        <a:spcBef>
          <a:spcPct val="0"/>
        </a:spcBef>
        <a:spcAft>
          <a:spcPct val="0"/>
        </a:spcAft>
        <a:defRPr sz="3600" b="1">
          <a:solidFill>
            <a:schemeClr val="bg1"/>
          </a:solidFill>
          <a:latin typeface="Calibri" pitchFamily="-68" charset="0"/>
        </a:defRPr>
      </a:lvl8pPr>
      <a:lvl9pPr marL="1828800" algn="l" rtl="0" eaLnBrk="1" fontAlgn="base" hangingPunct="1">
        <a:spcBef>
          <a:spcPct val="0"/>
        </a:spcBef>
        <a:spcAft>
          <a:spcPct val="0"/>
        </a:spcAft>
        <a:defRPr sz="3600" b="1">
          <a:solidFill>
            <a:schemeClr val="bg1"/>
          </a:solidFill>
          <a:latin typeface="Calibri" pitchFamily="-68" charset="0"/>
        </a:defRPr>
      </a:lvl9pPr>
    </p:titleStyle>
    <p:bodyStyle>
      <a:lvl1pPr marL="111125" indent="-111125" algn="l" rtl="0" fontAlgn="base">
        <a:spcBef>
          <a:spcPct val="100000"/>
        </a:spcBef>
        <a:spcAft>
          <a:spcPct val="36000"/>
        </a:spcAft>
        <a:buClr>
          <a:schemeClr val="bg1"/>
        </a:buClr>
        <a:buChar char="•"/>
        <a:defRPr sz="2800">
          <a:solidFill>
            <a:schemeClr val="bg1"/>
          </a:solidFill>
          <a:latin typeface="Arial"/>
          <a:ea typeface="Geneva" charset="0"/>
          <a:cs typeface="Geneva" charset="0"/>
        </a:defRPr>
      </a:lvl1pPr>
      <a:lvl2pPr marL="573088" indent="-111125" algn="l" rtl="0" fontAlgn="base">
        <a:spcBef>
          <a:spcPct val="0"/>
        </a:spcBef>
        <a:spcAft>
          <a:spcPct val="45000"/>
        </a:spcAft>
        <a:buClr>
          <a:schemeClr val="bg1"/>
        </a:buClr>
        <a:buFont typeface="Calibri" pitchFamily="34" charset="0"/>
        <a:buChar char="‐"/>
        <a:defRPr sz="2200">
          <a:solidFill>
            <a:schemeClr val="bg1"/>
          </a:solidFill>
          <a:latin typeface="Arial"/>
          <a:ea typeface="Geneva" pitchFamily="-68" charset="-128"/>
          <a:cs typeface="Geneva" charset="0"/>
        </a:defRPr>
      </a:lvl2pPr>
      <a:lvl3pPr marL="1025525" indent="-111125" algn="l" rtl="0" fontAlgn="base">
        <a:spcBef>
          <a:spcPct val="0"/>
        </a:spcBef>
        <a:spcAft>
          <a:spcPct val="45000"/>
        </a:spcAft>
        <a:buClr>
          <a:schemeClr val="bg1"/>
        </a:buClr>
        <a:buChar char="•"/>
        <a:defRPr sz="2200">
          <a:solidFill>
            <a:schemeClr val="bg1"/>
          </a:solidFill>
          <a:latin typeface="Arial"/>
          <a:ea typeface="Geneva" pitchFamily="-68" charset="-128"/>
          <a:cs typeface="Geneva" charset="0"/>
        </a:defRPr>
      </a:lvl3pPr>
      <a:lvl4pPr marL="1766888" indent="6350" algn="l" rtl="0" fontAlgn="base">
        <a:spcBef>
          <a:spcPct val="50000"/>
        </a:spcBef>
        <a:spcAft>
          <a:spcPct val="0"/>
        </a:spcAft>
        <a:buClr>
          <a:srgbClr val="808080"/>
        </a:buClr>
        <a:buChar char="•"/>
        <a:defRPr sz="2200">
          <a:solidFill>
            <a:srgbClr val="808080"/>
          </a:solidFill>
          <a:latin typeface="+mn-lt"/>
          <a:ea typeface="Geneva" pitchFamily="-68" charset="-128"/>
          <a:cs typeface="Geneva" charset="0"/>
        </a:defRPr>
      </a:lvl4pPr>
      <a:lvl5pPr marL="2149475" indent="-203200" algn="l" rtl="0" fontAlgn="base">
        <a:spcBef>
          <a:spcPct val="50000"/>
        </a:spcBef>
        <a:spcAft>
          <a:spcPct val="0"/>
        </a:spcAft>
        <a:buClr>
          <a:schemeClr val="folHlink"/>
        </a:buClr>
        <a:buChar char="•"/>
        <a:defRPr sz="2200">
          <a:solidFill>
            <a:schemeClr val="tx1"/>
          </a:solidFill>
          <a:latin typeface="+mn-lt"/>
          <a:ea typeface="Geneva" pitchFamily="-68" charset="-128"/>
          <a:cs typeface="Geneva" charset="0"/>
        </a:defRPr>
      </a:lvl5pPr>
      <a:lvl6pPr marL="26066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6pPr>
      <a:lvl7pPr marL="30638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7pPr>
      <a:lvl8pPr marL="35210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8pPr>
      <a:lvl9pPr marL="39782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zikacareconnect.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emailhelpline@zikacareconnect.org" TargetMode="External"/><Relationship Id="rId5" Type="http://schemas.openxmlformats.org/officeDocument/2006/relationships/hyperlink" Target="tel:1-844-677-0447" TargetMode="External"/><Relationship Id="rId4" Type="http://schemas.openxmlformats.org/officeDocument/2006/relationships/hyperlink" Target="https://www.zikacareconnect.org/healthcare-professionals/healthcare-professional-resour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0"/>
          <p:cNvSpPr>
            <a:spLocks noGrp="1" noChangeArrowheads="1"/>
          </p:cNvSpPr>
          <p:nvPr>
            <p:ph type="ctrTitle"/>
          </p:nvPr>
        </p:nvSpPr>
        <p:spPr>
          <a:xfrm>
            <a:off x="2553078" y="1855960"/>
            <a:ext cx="6527548" cy="1836565"/>
          </a:xfrm>
        </p:spPr>
        <p:txBody>
          <a:bodyPr/>
          <a:lstStyle/>
          <a:p>
            <a:pPr algn="ctr"/>
            <a:r>
              <a:rPr lang="en-US" sz="3600" dirty="0"/>
              <a:t>From Epidemiology to Clinical Care for </a:t>
            </a:r>
            <a:r>
              <a:rPr lang="en-US" sz="3600" dirty="0" err="1"/>
              <a:t>Zika</a:t>
            </a:r>
            <a:r>
              <a:rPr lang="en-US" sz="3600" dirty="0"/>
              <a:t> Coordination </a:t>
            </a:r>
            <a:endParaRPr lang="en-US" sz="3600" dirty="0" smtClean="0">
              <a:latin typeface="Arial" pitchFamily="34" charset="0"/>
              <a:ea typeface="Geneva"/>
              <a:cs typeface="Geneva"/>
            </a:endParaRPr>
          </a:p>
        </p:txBody>
      </p:sp>
      <p:sp>
        <p:nvSpPr>
          <p:cNvPr id="14339" name="Rectangle 54"/>
          <p:cNvSpPr>
            <a:spLocks noGrp="1" noChangeArrowheads="1"/>
          </p:cNvSpPr>
          <p:nvPr>
            <p:ph type="subTitle" idx="1"/>
          </p:nvPr>
        </p:nvSpPr>
        <p:spPr>
          <a:xfrm>
            <a:off x="3759200" y="4375125"/>
            <a:ext cx="5384800" cy="1246495"/>
          </a:xfrm>
        </p:spPr>
        <p:txBody>
          <a:bodyPr/>
          <a:lstStyle/>
          <a:p>
            <a:pPr>
              <a:spcBef>
                <a:spcPts val="600"/>
              </a:spcBef>
              <a:spcAft>
                <a:spcPts val="0"/>
              </a:spcAft>
            </a:pPr>
            <a:r>
              <a:rPr lang="en-US" dirty="0" smtClean="0">
                <a:latin typeface="Arial" pitchFamily="34" charset="0"/>
                <a:ea typeface="Geneva"/>
                <a:cs typeface="Geneva"/>
              </a:rPr>
              <a:t>Michael E. Speer, MD</a:t>
            </a:r>
          </a:p>
          <a:p>
            <a:pPr>
              <a:spcBef>
                <a:spcPts val="600"/>
              </a:spcBef>
              <a:spcAft>
                <a:spcPts val="0"/>
              </a:spcAft>
            </a:pPr>
            <a:r>
              <a:rPr lang="en-US" sz="2400" dirty="0" smtClean="0">
                <a:latin typeface="Arial" pitchFamily="34" charset="0"/>
                <a:ea typeface="Geneva"/>
                <a:cs typeface="Geneva"/>
              </a:rPr>
              <a:t>Professor of Pediatrics &amp; Medical Ethics</a:t>
            </a:r>
          </a:p>
        </p:txBody>
      </p:sp>
      <p:pic>
        <p:nvPicPr>
          <p:cNvPr id="14340" name="Picture 7" descr="Pedi Images slide 1.jpg"/>
          <p:cNvPicPr>
            <a:picLocks noChangeAspect="1"/>
          </p:cNvPicPr>
          <p:nvPr/>
        </p:nvPicPr>
        <p:blipFill>
          <a:blip r:embed="rId3"/>
          <a:srcRect/>
          <a:stretch>
            <a:fillRect/>
          </a:stretch>
        </p:blipFill>
        <p:spPr bwMode="auto">
          <a:xfrm>
            <a:off x="0" y="1588"/>
            <a:ext cx="9144000" cy="1689100"/>
          </a:xfrm>
          <a:prstGeom prst="rect">
            <a:avLst/>
          </a:prstGeom>
          <a:noFill/>
          <a:ln w="9525">
            <a:noFill/>
            <a:miter lim="800000"/>
            <a:headEnd/>
            <a:tailEnd/>
          </a:ln>
        </p:spPr>
      </p:pic>
      <p:pic>
        <p:nvPicPr>
          <p:cNvPr id="14341" name="Picture 5" descr="Pedi Images slide 1.jpg"/>
          <p:cNvPicPr>
            <a:picLocks noChangeAspect="1"/>
          </p:cNvPicPr>
          <p:nvPr/>
        </p:nvPicPr>
        <p:blipFill>
          <a:blip r:embed="rId4"/>
          <a:srcRect/>
          <a:stretch>
            <a:fillRect/>
          </a:stretch>
        </p:blipFill>
        <p:spPr bwMode="auto">
          <a:xfrm>
            <a:off x="0" y="0"/>
            <a:ext cx="9144000" cy="1689100"/>
          </a:xfrm>
          <a:prstGeom prst="rect">
            <a:avLst/>
          </a:prstGeom>
          <a:noFill/>
          <a:ln w="9525">
            <a:noFill/>
            <a:miter lim="800000"/>
            <a:headEnd/>
            <a:tailEnd/>
          </a:ln>
        </p:spPr>
      </p:pic>
      <p:cxnSp>
        <p:nvCxnSpPr>
          <p:cNvPr id="413747" name="Straight Connector 10"/>
          <p:cNvCxnSpPr>
            <a:cxnSpLocks noChangeShapeType="1"/>
          </p:cNvCxnSpPr>
          <p:nvPr/>
        </p:nvCxnSpPr>
        <p:spPr bwMode="auto">
          <a:xfrm>
            <a:off x="0" y="1695450"/>
            <a:ext cx="9144000" cy="1588"/>
          </a:xfrm>
          <a:prstGeom prst="line">
            <a:avLst/>
          </a:prstGeom>
          <a:noFill/>
          <a:ln w="25400">
            <a:solidFill>
              <a:srgbClr val="C50B24"/>
            </a:solidFill>
            <a:round/>
            <a:headEnd/>
            <a:tailEnd/>
          </a:ln>
          <a:effectLst>
            <a:outerShdw blurRad="63500" dist="20000" dir="5400000" rotWithShape="0">
              <a:srgbClr val="000000">
                <a:alpha val="37999"/>
              </a:srgbClr>
            </a:outerShdw>
          </a:effectLst>
        </p:spPr>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 Fetus/Infant</a:t>
            </a:r>
          </a:p>
        </p:txBody>
      </p:sp>
      <p:sp>
        <p:nvSpPr>
          <p:cNvPr id="3" name="Content Placeholder 2"/>
          <p:cNvSpPr>
            <a:spLocks noGrp="1"/>
          </p:cNvSpPr>
          <p:nvPr>
            <p:ph idx="1"/>
          </p:nvPr>
        </p:nvSpPr>
        <p:spPr>
          <a:xfrm>
            <a:off x="452438" y="1238250"/>
            <a:ext cx="8628188" cy="6063198"/>
          </a:xfrm>
        </p:spPr>
        <p:txBody>
          <a:bodyPr/>
          <a:lstStyle/>
          <a:p>
            <a:pPr>
              <a:spcBef>
                <a:spcPts val="1200"/>
              </a:spcBef>
              <a:spcAft>
                <a:spcPts val="0"/>
              </a:spcAft>
            </a:pPr>
            <a:r>
              <a:rPr lang="en-US" dirty="0" smtClean="0"/>
              <a:t> </a:t>
            </a:r>
            <a:r>
              <a:rPr lang="en-US" b="1" dirty="0" smtClean="0"/>
              <a:t>Hearing </a:t>
            </a:r>
            <a:r>
              <a:rPr lang="en-US" b="1" dirty="0"/>
              <a:t>loss</a:t>
            </a:r>
            <a:r>
              <a:rPr lang="en-US" dirty="0"/>
              <a:t> </a:t>
            </a:r>
            <a:r>
              <a:rPr lang="en-US" dirty="0" smtClean="0"/>
              <a:t>–</a:t>
            </a:r>
            <a:r>
              <a:rPr lang="en-US" sz="2400" dirty="0" smtClean="0"/>
              <a:t>7 percent </a:t>
            </a:r>
            <a:r>
              <a:rPr lang="en-US" sz="2400" dirty="0"/>
              <a:t>had </a:t>
            </a:r>
            <a:r>
              <a:rPr lang="en-US" sz="2400" dirty="0" err="1"/>
              <a:t>SNHL</a:t>
            </a:r>
            <a:r>
              <a:rPr lang="en-US" sz="2400" dirty="0"/>
              <a:t> of varying severity and laterality </a:t>
            </a:r>
            <a:endParaRPr lang="en-US" sz="2400" dirty="0" smtClean="0"/>
          </a:p>
          <a:p>
            <a:pPr lvl="1">
              <a:spcBef>
                <a:spcPts val="1200"/>
              </a:spcBef>
              <a:spcAft>
                <a:spcPts val="0"/>
              </a:spcAft>
            </a:pPr>
            <a:r>
              <a:rPr lang="en-US" dirty="0"/>
              <a:t> </a:t>
            </a:r>
            <a:r>
              <a:rPr lang="en-US" dirty="0" smtClean="0"/>
              <a:t>All children </a:t>
            </a:r>
            <a:r>
              <a:rPr lang="en-US" dirty="0"/>
              <a:t>with hearing loss were among </a:t>
            </a:r>
            <a:r>
              <a:rPr lang="en-US" dirty="0" smtClean="0"/>
              <a:t>44 </a:t>
            </a:r>
            <a:r>
              <a:rPr lang="en-US" dirty="0"/>
              <a:t>children with severe microcephaly. </a:t>
            </a:r>
            <a:endParaRPr lang="en-US" dirty="0" smtClean="0"/>
          </a:p>
          <a:p>
            <a:pPr lvl="1">
              <a:spcBef>
                <a:spcPts val="1200"/>
              </a:spcBef>
              <a:spcAft>
                <a:spcPts val="0"/>
              </a:spcAft>
            </a:pPr>
            <a:r>
              <a:rPr lang="en-US" dirty="0"/>
              <a:t> </a:t>
            </a:r>
            <a:r>
              <a:rPr lang="en-US" dirty="0" smtClean="0"/>
              <a:t>Diagnostic </a:t>
            </a:r>
            <a:r>
              <a:rPr lang="en-US" dirty="0" err="1" smtClean="0"/>
              <a:t>ABR</a:t>
            </a:r>
            <a:endParaRPr lang="en-US" dirty="0"/>
          </a:p>
          <a:p>
            <a:pPr>
              <a:spcBef>
                <a:spcPts val="1200"/>
              </a:spcBef>
              <a:spcAft>
                <a:spcPts val="0"/>
              </a:spcAft>
            </a:pPr>
            <a:r>
              <a:rPr lang="en-US" dirty="0" smtClean="0"/>
              <a:t> </a:t>
            </a:r>
            <a:r>
              <a:rPr lang="en-US" b="1" dirty="0" smtClean="0"/>
              <a:t>Arthrogryposis</a:t>
            </a:r>
            <a:r>
              <a:rPr lang="en-US" dirty="0"/>
              <a:t> – </a:t>
            </a:r>
            <a:r>
              <a:rPr lang="en-US" sz="2400" dirty="0"/>
              <a:t>Arthrogryposis and club foot </a:t>
            </a:r>
            <a:r>
              <a:rPr lang="en-US" sz="2400" dirty="0" smtClean="0"/>
              <a:t>are </a:t>
            </a:r>
            <a:r>
              <a:rPr lang="en-US" sz="2400" dirty="0"/>
              <a:t>likely neurogenic in origin </a:t>
            </a:r>
            <a:endParaRPr lang="en-US" sz="2400" dirty="0" smtClean="0"/>
          </a:p>
          <a:p>
            <a:pPr>
              <a:spcBef>
                <a:spcPts val="1200"/>
              </a:spcBef>
              <a:spcAft>
                <a:spcPts val="0"/>
              </a:spcAft>
            </a:pPr>
            <a:r>
              <a:rPr lang="en-US" b="1" dirty="0" smtClean="0"/>
              <a:t> </a:t>
            </a:r>
            <a:r>
              <a:rPr lang="en-US" b="1" dirty="0" err="1" smtClean="0"/>
              <a:t>Neuromotor</a:t>
            </a:r>
            <a:r>
              <a:rPr lang="en-US" b="1" dirty="0" smtClean="0"/>
              <a:t> </a:t>
            </a:r>
            <a:r>
              <a:rPr lang="en-US" b="1" dirty="0"/>
              <a:t>abnormalities</a:t>
            </a:r>
            <a:r>
              <a:rPr lang="en-US" dirty="0"/>
              <a:t> </a:t>
            </a:r>
            <a:r>
              <a:rPr lang="en-US" dirty="0" smtClean="0"/>
              <a:t>–</a:t>
            </a:r>
            <a:r>
              <a:rPr lang="en-US" sz="2400" dirty="0" smtClean="0"/>
              <a:t>Hypertonia</a:t>
            </a:r>
            <a:r>
              <a:rPr lang="en-US" sz="2400" dirty="0"/>
              <a:t>, spasticity, hyperreflexia, irritability, dysphagia, and feeding </a:t>
            </a:r>
            <a:r>
              <a:rPr lang="en-US" sz="2400" dirty="0" smtClean="0"/>
              <a:t>difficulties</a:t>
            </a:r>
            <a:endParaRPr lang="en-US" sz="2400" dirty="0"/>
          </a:p>
          <a:p>
            <a:pPr>
              <a:spcBef>
                <a:spcPts val="1200"/>
              </a:spcBef>
              <a:spcAft>
                <a:spcPts val="0"/>
              </a:spcAft>
            </a:pPr>
            <a:r>
              <a:rPr lang="en-US" dirty="0" smtClean="0"/>
              <a:t> </a:t>
            </a:r>
            <a:r>
              <a:rPr lang="en-US" b="1" dirty="0" smtClean="0"/>
              <a:t>Seizures</a:t>
            </a:r>
            <a:r>
              <a:rPr lang="en-US" dirty="0"/>
              <a:t> </a:t>
            </a:r>
            <a:endParaRPr lang="en-US" sz="2400" dirty="0" smtClean="0"/>
          </a:p>
          <a:p>
            <a:pPr marL="0" indent="0">
              <a:spcBef>
                <a:spcPts val="1200"/>
              </a:spcBef>
              <a:spcAft>
                <a:spcPts val="0"/>
              </a:spcAft>
              <a:buNone/>
            </a:pPr>
            <a:endParaRPr lang="en-US" dirty="0"/>
          </a:p>
          <a:p>
            <a:endParaRPr lang="en-US" dirty="0"/>
          </a:p>
        </p:txBody>
      </p:sp>
      <p:sp>
        <p:nvSpPr>
          <p:cNvPr id="4" name="TextBox 3"/>
          <p:cNvSpPr txBox="1"/>
          <p:nvPr/>
        </p:nvSpPr>
        <p:spPr>
          <a:xfrm>
            <a:off x="3972232" y="5397910"/>
            <a:ext cx="4621162" cy="338554"/>
          </a:xfrm>
          <a:prstGeom prst="rect">
            <a:avLst/>
          </a:prstGeom>
          <a:noFill/>
        </p:spPr>
        <p:txBody>
          <a:bodyPr wrap="square" rtlCol="0">
            <a:spAutoFit/>
          </a:bodyPr>
          <a:lstStyle/>
          <a:p>
            <a:r>
              <a:rPr lang="en-US" dirty="0" err="1"/>
              <a:t>MMWR</a:t>
            </a:r>
            <a:r>
              <a:rPr lang="en-US" dirty="0"/>
              <a:t> / October 20, 2017 / Vol. 66 / No. 41 </a:t>
            </a:r>
          </a:p>
        </p:txBody>
      </p:sp>
    </p:spTree>
    <p:extLst>
      <p:ext uri="{BB962C8B-B14F-4D97-AF65-F5344CB8AC3E}">
        <p14:creationId xmlns:p14="http://schemas.microsoft.com/office/powerpoint/2010/main" val="1121904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Coordination</a:t>
            </a:r>
            <a:endParaRPr lang="en-US" dirty="0"/>
          </a:p>
        </p:txBody>
      </p:sp>
      <p:sp>
        <p:nvSpPr>
          <p:cNvPr id="3" name="Content Placeholder 2"/>
          <p:cNvSpPr>
            <a:spLocks noGrp="1"/>
          </p:cNvSpPr>
          <p:nvPr>
            <p:ph idx="1"/>
          </p:nvPr>
        </p:nvSpPr>
        <p:spPr>
          <a:xfrm>
            <a:off x="452438" y="1238250"/>
            <a:ext cx="8239125" cy="5201424"/>
          </a:xfrm>
        </p:spPr>
        <p:txBody>
          <a:bodyPr/>
          <a:lstStyle/>
          <a:p>
            <a:pPr>
              <a:spcBef>
                <a:spcPts val="1200"/>
              </a:spcBef>
              <a:spcAft>
                <a:spcPts val="0"/>
              </a:spcAft>
            </a:pPr>
            <a:r>
              <a:rPr lang="en-US" dirty="0" smtClean="0"/>
              <a:t> </a:t>
            </a:r>
            <a:r>
              <a:rPr lang="en-US" sz="2400" dirty="0"/>
              <a:t>Maternal fetal </a:t>
            </a:r>
            <a:r>
              <a:rPr lang="en-US" sz="2400" dirty="0" smtClean="0"/>
              <a:t>medicine/Neonatology</a:t>
            </a:r>
            <a:endParaRPr lang="en-US" sz="2400" dirty="0"/>
          </a:p>
          <a:p>
            <a:pPr>
              <a:spcBef>
                <a:spcPts val="1200"/>
              </a:spcBef>
              <a:spcAft>
                <a:spcPts val="0"/>
              </a:spcAft>
            </a:pPr>
            <a:r>
              <a:rPr lang="en-US" sz="2400" dirty="0" smtClean="0"/>
              <a:t> Pediatric neurology/developmental follow-up</a:t>
            </a:r>
          </a:p>
          <a:p>
            <a:pPr>
              <a:spcBef>
                <a:spcPts val="1200"/>
              </a:spcBef>
              <a:spcAft>
                <a:spcPts val="0"/>
              </a:spcAft>
            </a:pPr>
            <a:r>
              <a:rPr lang="en-US" sz="2400" dirty="0"/>
              <a:t> </a:t>
            </a:r>
            <a:r>
              <a:rPr lang="en-US" sz="2400" dirty="0" smtClean="0"/>
              <a:t>Pediatric ophthalmology</a:t>
            </a:r>
            <a:endParaRPr lang="en-US" sz="2400" dirty="0"/>
          </a:p>
          <a:p>
            <a:pPr>
              <a:spcBef>
                <a:spcPts val="1200"/>
              </a:spcBef>
              <a:spcAft>
                <a:spcPts val="0"/>
              </a:spcAft>
            </a:pPr>
            <a:r>
              <a:rPr lang="en-US" sz="2400" dirty="0" smtClean="0"/>
              <a:t> Radiology</a:t>
            </a:r>
            <a:endParaRPr lang="en-US" sz="2400" dirty="0"/>
          </a:p>
          <a:p>
            <a:pPr>
              <a:spcBef>
                <a:spcPts val="1200"/>
              </a:spcBef>
              <a:spcAft>
                <a:spcPts val="0"/>
              </a:spcAft>
            </a:pPr>
            <a:r>
              <a:rPr lang="en-US" sz="2400" dirty="0" smtClean="0"/>
              <a:t> Audiology</a:t>
            </a:r>
          </a:p>
          <a:p>
            <a:pPr>
              <a:spcBef>
                <a:spcPts val="1200"/>
              </a:spcBef>
              <a:spcAft>
                <a:spcPts val="0"/>
              </a:spcAft>
            </a:pPr>
            <a:r>
              <a:rPr lang="en-US" sz="2400" dirty="0"/>
              <a:t> </a:t>
            </a:r>
            <a:r>
              <a:rPr lang="en-US" sz="2400" dirty="0" smtClean="0"/>
              <a:t>Pediatric infectious disease specialist</a:t>
            </a:r>
          </a:p>
          <a:p>
            <a:pPr>
              <a:spcBef>
                <a:spcPts val="1200"/>
              </a:spcBef>
              <a:spcAft>
                <a:spcPts val="0"/>
              </a:spcAft>
            </a:pPr>
            <a:r>
              <a:rPr lang="en-US" sz="2400" dirty="0"/>
              <a:t> </a:t>
            </a:r>
            <a:r>
              <a:rPr lang="en-US" sz="2400" dirty="0" smtClean="0"/>
              <a:t>Diagnostic laboratory services</a:t>
            </a:r>
            <a:endParaRPr lang="en-US" sz="2400" dirty="0"/>
          </a:p>
          <a:p>
            <a:pPr>
              <a:spcBef>
                <a:spcPts val="1200"/>
              </a:spcBef>
              <a:spcAft>
                <a:spcPts val="0"/>
              </a:spcAft>
            </a:pPr>
            <a:r>
              <a:rPr lang="en-US" sz="2400" dirty="0" smtClean="0"/>
              <a:t> Mental </a:t>
            </a:r>
            <a:r>
              <a:rPr lang="en-US" sz="2400" dirty="0"/>
              <a:t>health </a:t>
            </a:r>
            <a:r>
              <a:rPr lang="en-US" sz="2400" dirty="0" smtClean="0"/>
              <a:t>services</a:t>
            </a:r>
          </a:p>
          <a:p>
            <a:pPr>
              <a:spcBef>
                <a:spcPts val="1200"/>
              </a:spcBef>
              <a:spcAft>
                <a:spcPts val="0"/>
              </a:spcAft>
            </a:pPr>
            <a:r>
              <a:rPr lang="en-US" sz="2400" dirty="0"/>
              <a:t> </a:t>
            </a:r>
            <a:r>
              <a:rPr lang="en-US" sz="2400" dirty="0" smtClean="0"/>
              <a:t>Genetics</a:t>
            </a:r>
            <a:endParaRPr lang="en-US" sz="2400" dirty="0"/>
          </a:p>
          <a:p>
            <a:pPr>
              <a:spcBef>
                <a:spcPts val="1200"/>
              </a:spcBef>
              <a:spcAft>
                <a:spcPts val="0"/>
              </a:spcAft>
            </a:pPr>
            <a:endParaRPr lang="en-US" dirty="0"/>
          </a:p>
        </p:txBody>
      </p:sp>
    </p:spTree>
    <p:extLst>
      <p:ext uri="{BB962C8B-B14F-4D97-AF65-F5344CB8AC3E}">
        <p14:creationId xmlns:p14="http://schemas.microsoft.com/office/powerpoint/2010/main" val="2392535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Zika</a:t>
            </a:r>
            <a:r>
              <a:rPr lang="en-US" dirty="0" smtClean="0"/>
              <a:t> Care Connect:  </a:t>
            </a:r>
            <a:endParaRPr lang="en-US" dirty="0"/>
          </a:p>
        </p:txBody>
      </p:sp>
      <p:sp>
        <p:nvSpPr>
          <p:cNvPr id="3" name="Content Placeholder 2"/>
          <p:cNvSpPr>
            <a:spLocks noGrp="1"/>
          </p:cNvSpPr>
          <p:nvPr>
            <p:ph idx="1"/>
          </p:nvPr>
        </p:nvSpPr>
        <p:spPr>
          <a:xfrm>
            <a:off x="550607" y="1238250"/>
            <a:ext cx="8553912" cy="3105978"/>
          </a:xfrm>
        </p:spPr>
        <p:txBody>
          <a:bodyPr/>
          <a:lstStyle/>
          <a:p>
            <a:pPr>
              <a:spcAft>
                <a:spcPts val="600"/>
              </a:spcAft>
            </a:pPr>
            <a:r>
              <a:rPr lang="en-US" dirty="0" smtClean="0"/>
              <a:t> </a:t>
            </a:r>
            <a:r>
              <a:rPr lang="en-US" dirty="0"/>
              <a:t>Provider Referral Network </a:t>
            </a:r>
            <a:r>
              <a:rPr lang="en-US" sz="2200" dirty="0" smtClean="0"/>
              <a:t>– </a:t>
            </a:r>
            <a:r>
              <a:rPr lang="en-US" sz="2200" dirty="0" smtClean="0">
                <a:hlinkClick r:id="rId3"/>
              </a:rPr>
              <a:t>https</a:t>
            </a:r>
            <a:r>
              <a:rPr lang="en-US" sz="2200" dirty="0">
                <a:hlinkClick r:id="rId3"/>
              </a:rPr>
              <a:t>://www.zikacareconnect.org</a:t>
            </a:r>
            <a:r>
              <a:rPr lang="en-US" sz="2200" dirty="0" smtClean="0">
                <a:hlinkClick r:id="rId3"/>
              </a:rPr>
              <a:t>/</a:t>
            </a:r>
            <a:endParaRPr lang="en-US" sz="2200" dirty="0" smtClean="0"/>
          </a:p>
          <a:p>
            <a:pPr>
              <a:spcBef>
                <a:spcPts val="1200"/>
              </a:spcBef>
              <a:spcAft>
                <a:spcPts val="1200"/>
              </a:spcAft>
            </a:pPr>
            <a:r>
              <a:rPr lang="en-US" dirty="0" smtClean="0"/>
              <a:t> Website – </a:t>
            </a:r>
            <a:r>
              <a:rPr lang="en-US" sz="2200" dirty="0" smtClean="0">
                <a:hlinkClick r:id="rId4"/>
              </a:rPr>
              <a:t>https://www.zikacareconnect.org/healthcare-professionals/healthcare-professional-resources/</a:t>
            </a:r>
            <a:endParaRPr lang="en-US" sz="2200" dirty="0" smtClean="0"/>
          </a:p>
          <a:p>
            <a:pPr>
              <a:spcBef>
                <a:spcPts val="120"/>
              </a:spcBef>
              <a:spcAft>
                <a:spcPts val="600"/>
              </a:spcAft>
            </a:pPr>
            <a:r>
              <a:rPr lang="en-US" dirty="0" smtClean="0"/>
              <a:t> </a:t>
            </a:r>
            <a:r>
              <a:rPr lang="en-US" dirty="0" err="1" smtClean="0"/>
              <a:t>HelpLine</a:t>
            </a:r>
            <a:r>
              <a:rPr lang="en-US" dirty="0" smtClean="0"/>
              <a:t> </a:t>
            </a:r>
            <a:r>
              <a:rPr lang="en-US" dirty="0"/>
              <a:t>– </a:t>
            </a:r>
            <a:r>
              <a:rPr lang="en-US" sz="2400" dirty="0"/>
              <a:t> </a:t>
            </a:r>
            <a:r>
              <a:rPr lang="en-US" sz="2400" dirty="0" err="1"/>
              <a:t>HelpLine</a:t>
            </a:r>
            <a:r>
              <a:rPr lang="en-US" sz="2400" dirty="0"/>
              <a:t> </a:t>
            </a:r>
            <a:r>
              <a:rPr lang="en-US" sz="2400" dirty="0" smtClean="0"/>
              <a:t>at </a:t>
            </a:r>
            <a:r>
              <a:rPr lang="en-US" sz="2400" b="1" dirty="0" smtClean="0">
                <a:hlinkClick r:id="rId5"/>
              </a:rPr>
              <a:t>1-844-677-0447</a:t>
            </a:r>
            <a:r>
              <a:rPr lang="en-US" sz="2400" dirty="0"/>
              <a:t> (toll-free), or </a:t>
            </a:r>
            <a:r>
              <a:rPr lang="en-US" sz="2400" dirty="0">
                <a:hlinkClick r:id="rId6"/>
              </a:rPr>
              <a:t>email</a:t>
            </a:r>
            <a:r>
              <a:rPr lang="en-US" sz="2400" b="1" dirty="0">
                <a:hlinkClick r:id="rId6"/>
              </a:rPr>
              <a:t>helpline@zikacareconnect.org</a:t>
            </a:r>
            <a:r>
              <a:rPr lang="en-US" sz="2400" dirty="0" smtClean="0"/>
              <a:t>. Monday </a:t>
            </a:r>
            <a:r>
              <a:rPr lang="en-US" sz="2400" dirty="0"/>
              <a:t>– Friday, 9 a.m. – 5 p.m. Eastern Time</a:t>
            </a:r>
            <a:endParaRPr lang="en-US" sz="2200" dirty="0"/>
          </a:p>
        </p:txBody>
      </p:sp>
    </p:spTree>
    <p:extLst>
      <p:ext uri="{BB962C8B-B14F-4D97-AF65-F5344CB8AC3E}">
        <p14:creationId xmlns:p14="http://schemas.microsoft.com/office/powerpoint/2010/main" val="3210840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a:xfrm>
            <a:off x="452438" y="1238250"/>
            <a:ext cx="8239125" cy="4984121"/>
          </a:xfrm>
        </p:spPr>
        <p:txBody>
          <a:bodyPr/>
          <a:lstStyle/>
          <a:p>
            <a:r>
              <a:rPr lang="en-US" dirty="0" smtClean="0"/>
              <a:t> </a:t>
            </a:r>
            <a:r>
              <a:rPr lang="en-US" dirty="0" err="1" smtClean="0"/>
              <a:t>Zika</a:t>
            </a:r>
            <a:r>
              <a:rPr lang="en-US" dirty="0" smtClean="0"/>
              <a:t> virus first isolated from a rhesus monkey </a:t>
            </a:r>
          </a:p>
          <a:p>
            <a:pPr lvl="1"/>
            <a:r>
              <a:rPr lang="en-US" dirty="0" err="1" smtClean="0"/>
              <a:t>Zika</a:t>
            </a:r>
            <a:r>
              <a:rPr lang="en-US" dirty="0" smtClean="0"/>
              <a:t> Forest Uganda (1947)</a:t>
            </a:r>
          </a:p>
          <a:p>
            <a:pPr lvl="1"/>
            <a:r>
              <a:rPr lang="en-US" dirty="0" smtClean="0"/>
              <a:t>First human infection (1952)</a:t>
            </a:r>
          </a:p>
          <a:p>
            <a:pPr>
              <a:spcBef>
                <a:spcPts val="600"/>
              </a:spcBef>
              <a:spcAft>
                <a:spcPts val="0"/>
              </a:spcAft>
            </a:pPr>
            <a:r>
              <a:rPr lang="en-US" dirty="0" smtClean="0"/>
              <a:t>  Spread throughout Africa and Southeast Asia </a:t>
            </a:r>
          </a:p>
          <a:p>
            <a:pPr lvl="1">
              <a:spcBef>
                <a:spcPts val="600"/>
              </a:spcBef>
              <a:spcAft>
                <a:spcPts val="0"/>
              </a:spcAft>
            </a:pPr>
            <a:r>
              <a:rPr lang="en-US" dirty="0" smtClean="0"/>
              <a:t>Transmission via humans and other primates + mosquitos </a:t>
            </a:r>
          </a:p>
          <a:p>
            <a:pPr lvl="1">
              <a:spcBef>
                <a:spcPts val="600"/>
              </a:spcBef>
              <a:spcAft>
                <a:spcPts val="0"/>
              </a:spcAft>
            </a:pPr>
            <a:r>
              <a:rPr lang="en-US" dirty="0" smtClean="0"/>
              <a:t> Related </a:t>
            </a:r>
            <a:r>
              <a:rPr lang="en-US" dirty="0"/>
              <a:t>to other </a:t>
            </a:r>
            <a:r>
              <a:rPr lang="en-US" dirty="0" err="1"/>
              <a:t>flaviviruses</a:t>
            </a:r>
            <a:r>
              <a:rPr lang="en-US" dirty="0"/>
              <a:t> </a:t>
            </a:r>
            <a:endParaRPr lang="en-US" dirty="0" smtClean="0"/>
          </a:p>
          <a:p>
            <a:pPr lvl="2">
              <a:spcBef>
                <a:spcPts val="600"/>
              </a:spcBef>
              <a:spcAft>
                <a:spcPts val="0"/>
              </a:spcAft>
            </a:pPr>
            <a:r>
              <a:rPr lang="en-US" dirty="0" smtClean="0"/>
              <a:t> Dengue </a:t>
            </a:r>
            <a:r>
              <a:rPr lang="en-US" dirty="0"/>
              <a:t>virus, </a:t>
            </a:r>
            <a:endParaRPr lang="en-US" dirty="0" smtClean="0"/>
          </a:p>
          <a:p>
            <a:pPr lvl="2">
              <a:spcBef>
                <a:spcPts val="600"/>
              </a:spcBef>
              <a:spcAft>
                <a:spcPts val="0"/>
              </a:spcAft>
            </a:pPr>
            <a:r>
              <a:rPr lang="en-US" dirty="0"/>
              <a:t> </a:t>
            </a:r>
            <a:r>
              <a:rPr lang="en-US" dirty="0" smtClean="0"/>
              <a:t>Chikungunya virus,</a:t>
            </a:r>
          </a:p>
          <a:p>
            <a:pPr lvl="2">
              <a:spcBef>
                <a:spcPts val="600"/>
              </a:spcBef>
              <a:spcAft>
                <a:spcPts val="0"/>
              </a:spcAft>
            </a:pPr>
            <a:r>
              <a:rPr lang="en-US" dirty="0" smtClean="0"/>
              <a:t> Yellow </a:t>
            </a:r>
            <a:r>
              <a:rPr lang="en-US" dirty="0"/>
              <a:t>fever virus, </a:t>
            </a:r>
            <a:endParaRPr lang="en-US" dirty="0" smtClean="0"/>
          </a:p>
          <a:p>
            <a:pPr lvl="2">
              <a:spcBef>
                <a:spcPts val="600"/>
              </a:spcBef>
              <a:spcAft>
                <a:spcPts val="0"/>
              </a:spcAft>
            </a:pPr>
            <a:r>
              <a:rPr lang="en-US" dirty="0" smtClean="0"/>
              <a:t> West </a:t>
            </a:r>
            <a:r>
              <a:rPr lang="en-US" dirty="0"/>
              <a:t>Nile </a:t>
            </a:r>
            <a:r>
              <a:rPr lang="en-US" dirty="0" smtClean="0"/>
              <a:t>virus</a:t>
            </a:r>
          </a:p>
          <a:p>
            <a:pPr marL="914400" lvl="2" indent="0">
              <a:spcBef>
                <a:spcPts val="600"/>
              </a:spcBef>
              <a:spcAft>
                <a:spcPts val="0"/>
              </a:spcAft>
              <a:buNone/>
            </a:pPr>
            <a:endParaRPr lang="en-US" dirty="0"/>
          </a:p>
        </p:txBody>
      </p:sp>
    </p:spTree>
    <p:extLst>
      <p:ext uri="{BB962C8B-B14F-4D97-AF65-F5344CB8AC3E}">
        <p14:creationId xmlns:p14="http://schemas.microsoft.com/office/powerpoint/2010/main" val="1345755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a:t>
            </a:r>
            <a:endParaRPr lang="en-US" dirty="0"/>
          </a:p>
        </p:txBody>
      </p:sp>
      <p:sp>
        <p:nvSpPr>
          <p:cNvPr id="3" name="Content Placeholder 2"/>
          <p:cNvSpPr>
            <a:spLocks noGrp="1"/>
          </p:cNvSpPr>
          <p:nvPr>
            <p:ph idx="1"/>
          </p:nvPr>
        </p:nvSpPr>
        <p:spPr>
          <a:xfrm>
            <a:off x="452437" y="1513722"/>
            <a:ext cx="8239125" cy="4371646"/>
          </a:xfrm>
        </p:spPr>
        <p:txBody>
          <a:bodyPr/>
          <a:lstStyle/>
          <a:p>
            <a:pPr>
              <a:spcBef>
                <a:spcPts val="1200"/>
              </a:spcBef>
              <a:spcAft>
                <a:spcPts val="0"/>
              </a:spcAft>
            </a:pPr>
            <a:r>
              <a:rPr lang="en-US" dirty="0" smtClean="0"/>
              <a:t> </a:t>
            </a:r>
            <a:r>
              <a:rPr lang="en-US" dirty="0"/>
              <a:t>Bite of an infected mosquito</a:t>
            </a:r>
          </a:p>
          <a:p>
            <a:pPr>
              <a:spcBef>
                <a:spcPts val="1200"/>
              </a:spcBef>
              <a:spcAft>
                <a:spcPts val="0"/>
              </a:spcAft>
            </a:pPr>
            <a:r>
              <a:rPr lang="en-US" dirty="0"/>
              <a:t> </a:t>
            </a:r>
            <a:r>
              <a:rPr lang="en-US" dirty="0" smtClean="0"/>
              <a:t>Maternal-fetal </a:t>
            </a:r>
            <a:r>
              <a:rPr lang="en-US" dirty="0"/>
              <a:t>transmission</a:t>
            </a:r>
          </a:p>
          <a:p>
            <a:pPr>
              <a:spcBef>
                <a:spcPts val="1200"/>
              </a:spcBef>
              <a:spcAft>
                <a:spcPts val="0"/>
              </a:spcAft>
            </a:pPr>
            <a:r>
              <a:rPr lang="en-US" dirty="0"/>
              <a:t> </a:t>
            </a:r>
            <a:r>
              <a:rPr lang="en-US" dirty="0" smtClean="0"/>
              <a:t>Sex </a:t>
            </a:r>
            <a:r>
              <a:rPr lang="en-US" dirty="0"/>
              <a:t>(including vaginal, anal, and oral sex)</a:t>
            </a:r>
          </a:p>
          <a:p>
            <a:pPr>
              <a:spcBef>
                <a:spcPts val="1200"/>
              </a:spcBef>
              <a:spcAft>
                <a:spcPts val="0"/>
              </a:spcAft>
            </a:pPr>
            <a:r>
              <a:rPr lang="en-US" dirty="0"/>
              <a:t> </a:t>
            </a:r>
            <a:r>
              <a:rPr lang="en-US" dirty="0" smtClean="0"/>
              <a:t>Blood </a:t>
            </a:r>
            <a:r>
              <a:rPr lang="en-US" dirty="0"/>
              <a:t>product transfusion</a:t>
            </a:r>
          </a:p>
          <a:p>
            <a:pPr>
              <a:spcBef>
                <a:spcPts val="1200"/>
              </a:spcBef>
              <a:spcAft>
                <a:spcPts val="0"/>
              </a:spcAft>
            </a:pPr>
            <a:r>
              <a:rPr lang="en-US" dirty="0"/>
              <a:t> </a:t>
            </a:r>
            <a:r>
              <a:rPr lang="en-US" dirty="0" smtClean="0"/>
              <a:t>Organ </a:t>
            </a:r>
            <a:r>
              <a:rPr lang="en-US" dirty="0"/>
              <a:t>transplantation</a:t>
            </a:r>
          </a:p>
          <a:p>
            <a:pPr>
              <a:spcBef>
                <a:spcPts val="1200"/>
              </a:spcBef>
            </a:pPr>
            <a:r>
              <a:rPr lang="en-US" dirty="0"/>
              <a:t> </a:t>
            </a:r>
            <a:r>
              <a:rPr lang="en-US" dirty="0" smtClean="0"/>
              <a:t>Laboratory </a:t>
            </a:r>
            <a:r>
              <a:rPr lang="en-US" dirty="0"/>
              <a:t>exposure</a:t>
            </a:r>
          </a:p>
          <a:p>
            <a:endParaRPr lang="en-US" dirty="0"/>
          </a:p>
        </p:txBody>
      </p:sp>
    </p:spTree>
    <p:extLst>
      <p:ext uri="{BB962C8B-B14F-4D97-AF65-F5344CB8AC3E}">
        <p14:creationId xmlns:p14="http://schemas.microsoft.com/office/powerpoint/2010/main" val="3727587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neonatal Zika epidemiology timeline"/>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549774"/>
          </a:xfrm>
          <a:prstGeom prst="rect">
            <a:avLst/>
          </a:prstGeom>
          <a:noFill/>
          <a:ln>
            <a:noFill/>
          </a:ln>
        </p:spPr>
      </p:pic>
      <p:sp>
        <p:nvSpPr>
          <p:cNvPr id="3" name="TextBox 2"/>
          <p:cNvSpPr txBox="1"/>
          <p:nvPr/>
        </p:nvSpPr>
        <p:spPr>
          <a:xfrm>
            <a:off x="995881" y="5613148"/>
            <a:ext cx="7948943" cy="338554"/>
          </a:xfrm>
          <a:prstGeom prst="rect">
            <a:avLst/>
          </a:prstGeom>
          <a:noFill/>
        </p:spPr>
        <p:txBody>
          <a:bodyPr wrap="square" rtlCol="0">
            <a:spAutoFit/>
          </a:bodyPr>
          <a:lstStyle/>
          <a:p>
            <a:r>
              <a:rPr lang="en-US" dirty="0"/>
              <a:t>http://</a:t>
            </a:r>
            <a:r>
              <a:rPr lang="en-US" dirty="0" smtClean="0"/>
              <a:t>www.who.int/entity/emergencies/zika-virus/Zika-historical-distribution-social.png</a:t>
            </a:r>
            <a:endParaRPr lang="en-US" dirty="0"/>
          </a:p>
        </p:txBody>
      </p:sp>
    </p:spTree>
    <p:extLst>
      <p:ext uri="{BB962C8B-B14F-4D97-AF65-F5344CB8AC3E}">
        <p14:creationId xmlns:p14="http://schemas.microsoft.com/office/powerpoint/2010/main" val="718852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o maps of the United States showing Aedes aegypti and Aedes albopictus mosquitoes are or have been previously found.  Aedes aegypti range is the southern half of the United States.  Aedes albopictus range is the eastern half of the United States as well as the southwest."/>
          <p:cNvPicPr/>
          <p:nvPr/>
        </p:nvPicPr>
        <p:blipFill>
          <a:blip r:embed="rId2">
            <a:extLst>
              <a:ext uri="{28A0092B-C50C-407E-A947-70E740481C1C}">
                <a14:useLocalDpi xmlns:a14="http://schemas.microsoft.com/office/drawing/2010/main" val="0"/>
              </a:ext>
            </a:extLst>
          </a:blip>
          <a:srcRect/>
          <a:stretch>
            <a:fillRect/>
          </a:stretch>
        </p:blipFill>
        <p:spPr bwMode="auto">
          <a:xfrm>
            <a:off x="0" y="443384"/>
            <a:ext cx="9144000" cy="5106390"/>
          </a:xfrm>
          <a:prstGeom prst="rect">
            <a:avLst/>
          </a:prstGeom>
          <a:noFill/>
          <a:ln>
            <a:noFill/>
          </a:ln>
        </p:spPr>
      </p:pic>
      <p:sp>
        <p:nvSpPr>
          <p:cNvPr id="3" name="TextBox 2"/>
          <p:cNvSpPr txBox="1"/>
          <p:nvPr/>
        </p:nvSpPr>
        <p:spPr>
          <a:xfrm>
            <a:off x="4481465" y="5748950"/>
            <a:ext cx="4553893" cy="338554"/>
          </a:xfrm>
          <a:prstGeom prst="rect">
            <a:avLst/>
          </a:prstGeom>
          <a:noFill/>
        </p:spPr>
        <p:txBody>
          <a:bodyPr wrap="square" rtlCol="0">
            <a:spAutoFit/>
          </a:bodyPr>
          <a:lstStyle/>
          <a:p>
            <a:r>
              <a:rPr lang="en-US" dirty="0"/>
              <a:t>https://www.cdc.gov/zika/vector/range.html</a:t>
            </a:r>
          </a:p>
        </p:txBody>
      </p:sp>
    </p:spTree>
    <p:extLst>
      <p:ext uri="{BB962C8B-B14F-4D97-AF65-F5344CB8AC3E}">
        <p14:creationId xmlns:p14="http://schemas.microsoft.com/office/powerpoint/2010/main" val="800169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AutoShape 4"/>
          <p:cNvGraphicFramePr>
            <a:graphicFrameLocks/>
          </p:cNvGraphicFramePr>
          <p:nvPr>
            <p:custDataLst>
              <p:tags r:id="rId2"/>
            </p:custDataLst>
          </p:nvPr>
        </p:nvGraphicFramePr>
        <p:xfrm>
          <a:off x="0" y="0"/>
          <a:ext cx="149225" cy="149225"/>
        </p:xfrm>
        <a:graphic>
          <a:graphicData uri="http://schemas.openxmlformats.org/presentationml/2006/ole">
            <mc:AlternateContent xmlns:mc="http://schemas.openxmlformats.org/markup-compatibility/2006">
              <mc:Choice xmlns:v="urn:schemas-microsoft-com:vml" Requires="v">
                <p:oleObj spid="_x0000_s2061" r:id="rId5" imgW="0" imgH="0" progId="">
                  <p:embed/>
                </p:oleObj>
              </mc:Choice>
              <mc:Fallback>
                <p:oleObj r:id="rId5" imgW="0" imgH="0" progId="">
                  <p:embed/>
                  <p:pic>
                    <p:nvPicPr>
                      <p:cNvPr id="0" name="AutoShape 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9225" cy="14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Rectangle 29"/>
          <p:cNvSpPr>
            <a:spLocks noGrp="1" noChangeArrowheads="1"/>
          </p:cNvSpPr>
          <p:nvPr>
            <p:ph type="title"/>
          </p:nvPr>
        </p:nvSpPr>
        <p:spPr bwMode="ltGray"/>
        <p:txBody>
          <a:bodyPr/>
          <a:lstStyle/>
          <a:p>
            <a:r>
              <a:rPr lang="en-US" dirty="0" smtClean="0">
                <a:latin typeface="Arial" pitchFamily="34" charset="0"/>
                <a:ea typeface="Geneva"/>
                <a:cs typeface="Geneva"/>
              </a:rPr>
              <a:t>Clinical Manifestations: Mother </a:t>
            </a:r>
            <a:endParaRPr lang="en-US" sz="3200" b="0" dirty="0" smtClean="0">
              <a:solidFill>
                <a:schemeClr val="accent2"/>
              </a:solidFill>
              <a:latin typeface="Arial" pitchFamily="34" charset="0"/>
              <a:ea typeface="Geneva"/>
              <a:cs typeface="Geneva"/>
            </a:endParaRPr>
          </a:p>
        </p:txBody>
      </p:sp>
      <p:sp>
        <p:nvSpPr>
          <p:cNvPr id="2052" name="Rectangle 30"/>
          <p:cNvSpPr>
            <a:spLocks noGrp="1" noChangeArrowheads="1"/>
          </p:cNvSpPr>
          <p:nvPr>
            <p:ph idx="1"/>
          </p:nvPr>
        </p:nvSpPr>
        <p:spPr>
          <a:xfrm>
            <a:off x="452438" y="1238250"/>
            <a:ext cx="8239125" cy="4597862"/>
          </a:xfrm>
        </p:spPr>
        <p:txBody>
          <a:bodyPr/>
          <a:lstStyle/>
          <a:p>
            <a:r>
              <a:rPr lang="en-US" dirty="0" smtClean="0">
                <a:latin typeface="Arial" pitchFamily="34" charset="0"/>
                <a:ea typeface="Geneva"/>
                <a:cs typeface="Geneva"/>
              </a:rPr>
              <a:t> </a:t>
            </a:r>
            <a:r>
              <a:rPr lang="en-US" dirty="0"/>
              <a:t>Clinical </a:t>
            </a:r>
            <a:r>
              <a:rPr lang="en-US" dirty="0" smtClean="0"/>
              <a:t>manifestations: 20 </a:t>
            </a:r>
            <a:r>
              <a:rPr lang="en-US" dirty="0"/>
              <a:t>to 25 percent </a:t>
            </a:r>
            <a:endParaRPr lang="en-US" dirty="0" smtClean="0">
              <a:latin typeface="Arial" pitchFamily="34" charset="0"/>
              <a:ea typeface="Geneva"/>
              <a:cs typeface="Geneva"/>
            </a:endParaRPr>
          </a:p>
          <a:p>
            <a:pPr lvl="1"/>
            <a:r>
              <a:rPr lang="en-US" dirty="0" smtClean="0">
                <a:latin typeface="Arial" pitchFamily="34" charset="0"/>
                <a:ea typeface="Geneva"/>
                <a:cs typeface="Geneva"/>
              </a:rPr>
              <a:t> </a:t>
            </a:r>
            <a:r>
              <a:rPr lang="en-US" dirty="0">
                <a:cs typeface="Geneva"/>
              </a:rPr>
              <a:t>L</a:t>
            </a:r>
            <a:r>
              <a:rPr lang="en-US" dirty="0" smtClean="0"/>
              <a:t>ow-grade </a:t>
            </a:r>
            <a:r>
              <a:rPr lang="en-US" dirty="0"/>
              <a:t>fever (37.8 to </a:t>
            </a:r>
            <a:r>
              <a:rPr lang="en-US" dirty="0" err="1"/>
              <a:t>38.5°C</a:t>
            </a:r>
            <a:r>
              <a:rPr lang="en-US" dirty="0"/>
              <a:t>), </a:t>
            </a:r>
            <a:endParaRPr lang="en-US" dirty="0" smtClean="0"/>
          </a:p>
          <a:p>
            <a:pPr lvl="1"/>
            <a:r>
              <a:rPr lang="en-US" dirty="0"/>
              <a:t> P</a:t>
            </a:r>
            <a:r>
              <a:rPr lang="en-US" dirty="0" smtClean="0"/>
              <a:t>ruritic </a:t>
            </a:r>
            <a:r>
              <a:rPr lang="en-US" dirty="0"/>
              <a:t>rash (erythematous macules and papules may be present on the face, trunk, extremities, palms, and soles), </a:t>
            </a:r>
            <a:endParaRPr lang="en-US" dirty="0" smtClean="0"/>
          </a:p>
          <a:p>
            <a:pPr lvl="1"/>
            <a:r>
              <a:rPr lang="en-US" dirty="0"/>
              <a:t> </a:t>
            </a:r>
            <a:r>
              <a:rPr lang="en-US" dirty="0" smtClean="0"/>
              <a:t>Arthralgia </a:t>
            </a:r>
            <a:r>
              <a:rPr lang="en-US" dirty="0"/>
              <a:t>(notably the small joints of hands and feet</a:t>
            </a:r>
            <a:r>
              <a:rPr lang="en-US" dirty="0" smtClean="0"/>
              <a:t>) &amp; myalgia </a:t>
            </a:r>
          </a:p>
          <a:p>
            <a:pPr lvl="1">
              <a:spcBef>
                <a:spcPts val="600"/>
              </a:spcBef>
              <a:spcAft>
                <a:spcPts val="0"/>
              </a:spcAft>
            </a:pPr>
            <a:r>
              <a:rPr lang="en-US" dirty="0"/>
              <a:t> </a:t>
            </a:r>
            <a:r>
              <a:rPr lang="en-US" dirty="0" smtClean="0"/>
              <a:t>Conjunctivitis </a:t>
            </a:r>
            <a:r>
              <a:rPr lang="en-US" dirty="0"/>
              <a:t>(</a:t>
            </a:r>
            <a:r>
              <a:rPr lang="en-US" dirty="0" err="1"/>
              <a:t>nonpurulent</a:t>
            </a:r>
            <a:r>
              <a:rPr lang="en-US" dirty="0" smtClean="0"/>
              <a:t>)</a:t>
            </a:r>
            <a:r>
              <a:rPr lang="en-US" dirty="0" smtClean="0">
                <a:latin typeface="Arial" pitchFamily="34" charset="0"/>
                <a:ea typeface="Geneva"/>
                <a:cs typeface="Geneva"/>
              </a:rPr>
              <a:t> </a:t>
            </a:r>
          </a:p>
          <a:p>
            <a:pPr>
              <a:spcBef>
                <a:spcPts val="600"/>
              </a:spcBef>
              <a:spcAft>
                <a:spcPts val="0"/>
              </a:spcAft>
            </a:pPr>
            <a:r>
              <a:rPr lang="en-US" dirty="0" smtClean="0">
                <a:latin typeface="Arial" pitchFamily="34" charset="0"/>
                <a:ea typeface="Geneva"/>
                <a:cs typeface="Geneva"/>
              </a:rPr>
              <a:t> Similar symptoms in </a:t>
            </a:r>
            <a:r>
              <a:rPr lang="en-US" dirty="0"/>
              <a:t>Chikungunya </a:t>
            </a:r>
            <a:r>
              <a:rPr lang="en-US" dirty="0" smtClean="0"/>
              <a:t>and Dengue Fever</a:t>
            </a:r>
            <a:endParaRPr lang="en-US" dirty="0"/>
          </a:p>
          <a:p>
            <a:pPr>
              <a:spcBef>
                <a:spcPts val="600"/>
              </a:spcBef>
              <a:spcAft>
                <a:spcPts val="0"/>
              </a:spcAft>
            </a:pPr>
            <a:endParaRPr lang="en-US" dirty="0" smtClean="0">
              <a:latin typeface="Arial" pitchFamily="34" charset="0"/>
              <a:ea typeface="Geneva"/>
              <a:cs typeface="Geneva"/>
            </a:endParaRPr>
          </a:p>
        </p:txBody>
      </p:sp>
      <p:sp>
        <p:nvSpPr>
          <p:cNvPr id="2" name="TextBox 1"/>
          <p:cNvSpPr txBox="1"/>
          <p:nvPr/>
        </p:nvSpPr>
        <p:spPr>
          <a:xfrm>
            <a:off x="4680641" y="5269117"/>
            <a:ext cx="4110273" cy="338554"/>
          </a:xfrm>
          <a:prstGeom prst="rect">
            <a:avLst/>
          </a:prstGeom>
          <a:noFill/>
        </p:spPr>
        <p:txBody>
          <a:bodyPr wrap="square" rtlCol="0">
            <a:spAutoFit/>
          </a:bodyPr>
          <a:lstStyle/>
          <a:p>
            <a:r>
              <a:rPr lang="en-US" dirty="0" err="1"/>
              <a:t>MMWR</a:t>
            </a:r>
            <a:r>
              <a:rPr lang="en-US" dirty="0"/>
              <a:t> </a:t>
            </a:r>
            <a:r>
              <a:rPr lang="en-US" dirty="0" err="1"/>
              <a:t>Morb</a:t>
            </a:r>
            <a:r>
              <a:rPr lang="en-US" dirty="0"/>
              <a:t> Mortal </a:t>
            </a:r>
            <a:r>
              <a:rPr lang="en-US" dirty="0" err="1"/>
              <a:t>Wkly</a:t>
            </a:r>
            <a:r>
              <a:rPr lang="en-US" dirty="0"/>
              <a:t> Rep 2016; 65:395</a:t>
            </a:r>
            <a:r>
              <a:rPr lang="en-US" u="sng" dirty="0"/>
              <a:t>.</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 Fetus/Infant</a:t>
            </a:r>
            <a:endParaRPr lang="en-US" dirty="0"/>
          </a:p>
        </p:txBody>
      </p:sp>
      <p:sp>
        <p:nvSpPr>
          <p:cNvPr id="3" name="Content Placeholder 2"/>
          <p:cNvSpPr>
            <a:spLocks noGrp="1"/>
          </p:cNvSpPr>
          <p:nvPr>
            <p:ph idx="1"/>
          </p:nvPr>
        </p:nvSpPr>
        <p:spPr>
          <a:xfrm>
            <a:off x="452438" y="1238250"/>
            <a:ext cx="8239125" cy="1569340"/>
          </a:xfrm>
        </p:spPr>
        <p:txBody>
          <a:bodyPr/>
          <a:lstStyle/>
          <a:p>
            <a:r>
              <a:rPr lang="en-US" dirty="0" smtClean="0"/>
              <a:t> Microcephaly: In-utero and ex-utero</a:t>
            </a:r>
          </a:p>
          <a:p>
            <a:pPr lvl="1"/>
            <a:r>
              <a:rPr lang="en-US" dirty="0"/>
              <a:t> </a:t>
            </a:r>
            <a:r>
              <a:rPr lang="en-US" dirty="0" smtClean="0"/>
              <a:t>Most common severe anomaly</a:t>
            </a:r>
          </a:p>
          <a:p>
            <a:pPr marL="461963" lvl="1" indent="0" algn="ctr">
              <a:buNone/>
            </a:pPr>
            <a:r>
              <a:rPr lang="en-US" sz="3200" dirty="0" smtClean="0"/>
              <a:t>MRI </a:t>
            </a:r>
            <a:endParaRPr lang="en-US" sz="3200" dirty="0"/>
          </a:p>
        </p:txBody>
      </p:sp>
      <p:pic>
        <p:nvPicPr>
          <p:cNvPr id="13314"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639" y="3077496"/>
            <a:ext cx="5801032" cy="24875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50194" y="5663381"/>
            <a:ext cx="2098749" cy="338554"/>
          </a:xfrm>
          <a:prstGeom prst="rect">
            <a:avLst/>
          </a:prstGeom>
          <a:noFill/>
        </p:spPr>
        <p:txBody>
          <a:bodyPr wrap="square" rtlCol="0">
            <a:spAutoFit/>
          </a:bodyPr>
          <a:lstStyle/>
          <a:p>
            <a:r>
              <a:rPr lang="en-US" i="1" dirty="0" err="1"/>
              <a:t>BMJ</a:t>
            </a:r>
            <a:r>
              <a:rPr lang="en-US" dirty="0"/>
              <a:t> </a:t>
            </a:r>
            <a:r>
              <a:rPr lang="en-US" dirty="0" err="1"/>
              <a:t>2016;353:i1901</a:t>
            </a:r>
            <a:endParaRPr lang="en-US" dirty="0"/>
          </a:p>
        </p:txBody>
      </p:sp>
    </p:spTree>
    <p:extLst>
      <p:ext uri="{BB962C8B-B14F-4D97-AF65-F5344CB8AC3E}">
        <p14:creationId xmlns:p14="http://schemas.microsoft.com/office/powerpoint/2010/main" val="1192977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2438" y="120650"/>
            <a:ext cx="8239125" cy="1012825"/>
          </a:xfrm>
          <a:prstGeom prst="rect">
            <a:avLst/>
          </a:prstGeom>
        </p:spPr>
        <p:txBody>
          <a:bodyPr/>
          <a:lstStyle>
            <a:lvl1pPr algn="l" rtl="0" fontAlgn="base">
              <a:spcBef>
                <a:spcPct val="0"/>
              </a:spcBef>
              <a:spcAft>
                <a:spcPct val="0"/>
              </a:spcAft>
              <a:defRPr sz="3600" b="1">
                <a:solidFill>
                  <a:schemeClr val="bg1"/>
                </a:solidFill>
                <a:latin typeface="Arial"/>
                <a:ea typeface="Geneva" charset="0"/>
                <a:cs typeface="Geneva" charset="0"/>
              </a:defRPr>
            </a:lvl1pPr>
            <a:lvl2pPr algn="l" rtl="0" fontAlgn="base">
              <a:spcBef>
                <a:spcPct val="0"/>
              </a:spcBef>
              <a:spcAft>
                <a:spcPct val="0"/>
              </a:spcAft>
              <a:defRPr sz="3600" b="1">
                <a:solidFill>
                  <a:schemeClr val="bg1"/>
                </a:solidFill>
                <a:latin typeface="Arial" charset="0"/>
                <a:ea typeface="Geneva" charset="0"/>
                <a:cs typeface="Geneva" charset="0"/>
              </a:defRPr>
            </a:lvl2pPr>
            <a:lvl3pPr algn="l" rtl="0" fontAlgn="base">
              <a:spcBef>
                <a:spcPct val="0"/>
              </a:spcBef>
              <a:spcAft>
                <a:spcPct val="0"/>
              </a:spcAft>
              <a:defRPr sz="3600" b="1">
                <a:solidFill>
                  <a:schemeClr val="bg1"/>
                </a:solidFill>
                <a:latin typeface="Arial" charset="0"/>
                <a:ea typeface="Geneva" charset="0"/>
                <a:cs typeface="Geneva" charset="0"/>
              </a:defRPr>
            </a:lvl3pPr>
            <a:lvl4pPr algn="l" rtl="0" fontAlgn="base">
              <a:spcBef>
                <a:spcPct val="0"/>
              </a:spcBef>
              <a:spcAft>
                <a:spcPct val="0"/>
              </a:spcAft>
              <a:defRPr sz="3600" b="1">
                <a:solidFill>
                  <a:schemeClr val="bg1"/>
                </a:solidFill>
                <a:latin typeface="Arial" charset="0"/>
                <a:ea typeface="Geneva" charset="0"/>
                <a:cs typeface="Geneva" charset="0"/>
              </a:defRPr>
            </a:lvl4pPr>
            <a:lvl5pPr algn="l" rtl="0" fontAlgn="base">
              <a:spcBef>
                <a:spcPct val="0"/>
              </a:spcBef>
              <a:spcAft>
                <a:spcPct val="0"/>
              </a:spcAft>
              <a:defRPr sz="3600" b="1">
                <a:solidFill>
                  <a:schemeClr val="bg1"/>
                </a:solidFill>
                <a:latin typeface="Arial" charset="0"/>
                <a:ea typeface="Geneva" charset="0"/>
                <a:cs typeface="Geneva" charset="0"/>
              </a:defRPr>
            </a:lvl5pPr>
            <a:lvl6pPr marL="457200" algn="l" rtl="0" eaLnBrk="1" fontAlgn="base" hangingPunct="1">
              <a:spcBef>
                <a:spcPct val="0"/>
              </a:spcBef>
              <a:spcAft>
                <a:spcPct val="0"/>
              </a:spcAft>
              <a:defRPr sz="3600" b="1">
                <a:solidFill>
                  <a:schemeClr val="bg1"/>
                </a:solidFill>
                <a:latin typeface="Calibri" pitchFamily="-68" charset="0"/>
              </a:defRPr>
            </a:lvl6pPr>
            <a:lvl7pPr marL="914400" algn="l" rtl="0" eaLnBrk="1" fontAlgn="base" hangingPunct="1">
              <a:spcBef>
                <a:spcPct val="0"/>
              </a:spcBef>
              <a:spcAft>
                <a:spcPct val="0"/>
              </a:spcAft>
              <a:defRPr sz="3600" b="1">
                <a:solidFill>
                  <a:schemeClr val="bg1"/>
                </a:solidFill>
                <a:latin typeface="Calibri" pitchFamily="-68" charset="0"/>
              </a:defRPr>
            </a:lvl7pPr>
            <a:lvl8pPr marL="1371600" algn="l" rtl="0" eaLnBrk="1" fontAlgn="base" hangingPunct="1">
              <a:spcBef>
                <a:spcPct val="0"/>
              </a:spcBef>
              <a:spcAft>
                <a:spcPct val="0"/>
              </a:spcAft>
              <a:defRPr sz="3600" b="1">
                <a:solidFill>
                  <a:schemeClr val="bg1"/>
                </a:solidFill>
                <a:latin typeface="Calibri" pitchFamily="-68" charset="0"/>
              </a:defRPr>
            </a:lvl8pPr>
            <a:lvl9pPr marL="1828800" algn="l" rtl="0" eaLnBrk="1" fontAlgn="base" hangingPunct="1">
              <a:spcBef>
                <a:spcPct val="0"/>
              </a:spcBef>
              <a:spcAft>
                <a:spcPct val="0"/>
              </a:spcAft>
              <a:defRPr sz="3600" b="1">
                <a:solidFill>
                  <a:schemeClr val="bg1"/>
                </a:solidFill>
                <a:latin typeface="Calibri" pitchFamily="-68" charset="0"/>
              </a:defRPr>
            </a:lvl9pPr>
          </a:lstStyle>
          <a:p>
            <a:r>
              <a:rPr lang="en-US" kern="0" smtClean="0"/>
              <a:t>Clinical Manifestations: Fetus/Infant</a:t>
            </a:r>
            <a:endParaRPr lang="en-US" kern="0" dirty="0"/>
          </a:p>
        </p:txBody>
      </p:sp>
      <p:sp>
        <p:nvSpPr>
          <p:cNvPr id="3" name="Content Placeholder 2"/>
          <p:cNvSpPr txBox="1">
            <a:spLocks/>
          </p:cNvSpPr>
          <p:nvPr/>
        </p:nvSpPr>
        <p:spPr>
          <a:xfrm>
            <a:off x="452438" y="1058034"/>
            <a:ext cx="8239125" cy="924548"/>
          </a:xfrm>
          <a:prstGeom prst="rect">
            <a:avLst/>
          </a:prstGeom>
        </p:spPr>
        <p:txBody>
          <a:bodyPr/>
          <a:lstStyle>
            <a:lvl1pPr marL="111125" indent="-111125" algn="l" rtl="0" fontAlgn="base">
              <a:spcBef>
                <a:spcPct val="100000"/>
              </a:spcBef>
              <a:spcAft>
                <a:spcPct val="36000"/>
              </a:spcAft>
              <a:buClr>
                <a:schemeClr val="bg1"/>
              </a:buClr>
              <a:buChar char="•"/>
              <a:defRPr sz="2800">
                <a:solidFill>
                  <a:schemeClr val="bg1"/>
                </a:solidFill>
                <a:latin typeface="Arial"/>
                <a:ea typeface="Geneva" charset="0"/>
                <a:cs typeface="Geneva" charset="0"/>
              </a:defRPr>
            </a:lvl1pPr>
            <a:lvl2pPr marL="573088" indent="-111125" algn="l" rtl="0" fontAlgn="base">
              <a:spcBef>
                <a:spcPct val="0"/>
              </a:spcBef>
              <a:spcAft>
                <a:spcPct val="45000"/>
              </a:spcAft>
              <a:buClr>
                <a:schemeClr val="bg1"/>
              </a:buClr>
              <a:buFont typeface="Calibri" pitchFamily="34" charset="0"/>
              <a:buChar char="‐"/>
              <a:defRPr sz="2200">
                <a:solidFill>
                  <a:schemeClr val="bg1"/>
                </a:solidFill>
                <a:latin typeface="Arial"/>
                <a:ea typeface="Geneva" pitchFamily="-68" charset="-128"/>
                <a:cs typeface="Geneva" charset="0"/>
              </a:defRPr>
            </a:lvl2pPr>
            <a:lvl3pPr marL="1025525" indent="-111125" algn="l" rtl="0" fontAlgn="base">
              <a:spcBef>
                <a:spcPct val="0"/>
              </a:spcBef>
              <a:spcAft>
                <a:spcPct val="45000"/>
              </a:spcAft>
              <a:buClr>
                <a:schemeClr val="bg1"/>
              </a:buClr>
              <a:buChar char="•"/>
              <a:defRPr sz="2200">
                <a:solidFill>
                  <a:schemeClr val="bg1"/>
                </a:solidFill>
                <a:latin typeface="Arial"/>
                <a:ea typeface="Geneva" pitchFamily="-68" charset="-128"/>
                <a:cs typeface="Geneva" charset="0"/>
              </a:defRPr>
            </a:lvl3pPr>
            <a:lvl4pPr marL="1766888" indent="6350" algn="l" rtl="0" fontAlgn="base">
              <a:spcBef>
                <a:spcPct val="50000"/>
              </a:spcBef>
              <a:spcAft>
                <a:spcPct val="0"/>
              </a:spcAft>
              <a:buClr>
                <a:srgbClr val="808080"/>
              </a:buClr>
              <a:buChar char="•"/>
              <a:defRPr sz="2200">
                <a:solidFill>
                  <a:srgbClr val="808080"/>
                </a:solidFill>
                <a:latin typeface="+mn-lt"/>
                <a:ea typeface="Geneva" pitchFamily="-68" charset="-128"/>
                <a:cs typeface="Geneva" charset="0"/>
              </a:defRPr>
            </a:lvl4pPr>
            <a:lvl5pPr marL="2149475" indent="-203200" algn="l" rtl="0" fontAlgn="base">
              <a:spcBef>
                <a:spcPct val="50000"/>
              </a:spcBef>
              <a:spcAft>
                <a:spcPct val="0"/>
              </a:spcAft>
              <a:buClr>
                <a:schemeClr val="folHlink"/>
              </a:buClr>
              <a:buChar char="•"/>
              <a:defRPr sz="2200">
                <a:solidFill>
                  <a:schemeClr val="tx1"/>
                </a:solidFill>
                <a:latin typeface="+mn-lt"/>
                <a:ea typeface="Geneva" pitchFamily="-68" charset="-128"/>
                <a:cs typeface="Geneva" charset="0"/>
              </a:defRPr>
            </a:lvl5pPr>
            <a:lvl6pPr marL="26066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6pPr>
            <a:lvl7pPr marL="30638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7pPr>
            <a:lvl8pPr marL="35210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8pPr>
            <a:lvl9pPr marL="39782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9pPr>
          </a:lstStyle>
          <a:p>
            <a:r>
              <a:rPr lang="en-US" kern="0" dirty="0" smtClean="0"/>
              <a:t> Microcephaly: In-utero and ex-utero</a:t>
            </a:r>
          </a:p>
          <a:p>
            <a:pPr lvl="1"/>
            <a:r>
              <a:rPr lang="en-US" kern="0" dirty="0" smtClean="0"/>
              <a:t> Most common severe anomaly </a:t>
            </a:r>
          </a:p>
          <a:p>
            <a:pPr marL="461963" lvl="1" indent="0" algn="ctr">
              <a:buNone/>
            </a:pPr>
            <a:r>
              <a:rPr lang="en-US" sz="3200" kern="0" dirty="0" smtClean="0">
                <a:solidFill>
                  <a:schemeClr val="bg1"/>
                </a:solidFill>
              </a:rPr>
              <a:t>CT Scan</a:t>
            </a:r>
            <a:endParaRPr lang="en-US" sz="3200" kern="0" dirty="0">
              <a:solidFill>
                <a:schemeClr val="bg1"/>
              </a:solidFill>
            </a:endParaRPr>
          </a:p>
        </p:txBody>
      </p:sp>
      <p:pic>
        <p:nvPicPr>
          <p:cNvPr id="4098" name="Picture 2" descr="https://static-content.springer.com/image/art%3A10.1007%2Fs00381-016-3074-6/MediaObjects/381_2016_3074_Fig3_HTM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496" y="2831689"/>
            <a:ext cx="6046839" cy="26350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63845" y="5571510"/>
            <a:ext cx="3893574" cy="338554"/>
          </a:xfrm>
          <a:prstGeom prst="rect">
            <a:avLst/>
          </a:prstGeom>
          <a:noFill/>
        </p:spPr>
        <p:txBody>
          <a:bodyPr wrap="square" rtlCol="0">
            <a:spAutoFit/>
          </a:bodyPr>
          <a:lstStyle/>
          <a:p>
            <a:r>
              <a:rPr lang="en-US" dirty="0"/>
              <a:t>Childs </a:t>
            </a:r>
            <a:r>
              <a:rPr lang="en-US" dirty="0" err="1"/>
              <a:t>Nerv</a:t>
            </a:r>
            <a:r>
              <a:rPr lang="en-US" dirty="0"/>
              <a:t> </a:t>
            </a:r>
            <a:r>
              <a:rPr lang="en-US" dirty="0" err="1"/>
              <a:t>Syst</a:t>
            </a:r>
            <a:r>
              <a:rPr lang="en-US" dirty="0"/>
              <a:t> (2016) 32: 1057</a:t>
            </a:r>
          </a:p>
        </p:txBody>
      </p:sp>
    </p:spTree>
    <p:extLst>
      <p:ext uri="{BB962C8B-B14F-4D97-AF65-F5344CB8AC3E}">
        <p14:creationId xmlns:p14="http://schemas.microsoft.com/office/powerpoint/2010/main" val="2224373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 Fetus/Infant</a:t>
            </a:r>
            <a:endParaRPr lang="en-US" dirty="0"/>
          </a:p>
        </p:txBody>
      </p:sp>
      <p:sp>
        <p:nvSpPr>
          <p:cNvPr id="3" name="Content Placeholder 2"/>
          <p:cNvSpPr>
            <a:spLocks noGrp="1"/>
          </p:cNvSpPr>
          <p:nvPr>
            <p:ph idx="1"/>
          </p:nvPr>
        </p:nvSpPr>
        <p:spPr>
          <a:xfrm>
            <a:off x="452438" y="1238250"/>
            <a:ext cx="8591974" cy="4247317"/>
          </a:xfrm>
        </p:spPr>
        <p:txBody>
          <a:bodyPr/>
          <a:lstStyle/>
          <a:p>
            <a:pPr>
              <a:spcBef>
                <a:spcPts val="600"/>
              </a:spcBef>
              <a:spcAft>
                <a:spcPts val="0"/>
              </a:spcAft>
            </a:pPr>
            <a:r>
              <a:rPr lang="en-US" dirty="0" smtClean="0"/>
              <a:t> </a:t>
            </a:r>
            <a:r>
              <a:rPr lang="en-US" b="1" dirty="0"/>
              <a:t>Craniofacial disproportion</a:t>
            </a:r>
            <a:r>
              <a:rPr lang="en-US" dirty="0"/>
              <a:t> – </a:t>
            </a:r>
            <a:r>
              <a:rPr lang="en-US" sz="2200" dirty="0" smtClean="0"/>
              <a:t>(</a:t>
            </a:r>
            <a:r>
              <a:rPr lang="en-US" sz="2200" dirty="0" err="1"/>
              <a:t>ie</a:t>
            </a:r>
            <a:r>
              <a:rPr lang="en-US" sz="2200" dirty="0"/>
              <a:t>, the face appears large in relation to the small head).</a:t>
            </a:r>
          </a:p>
          <a:p>
            <a:pPr>
              <a:spcBef>
                <a:spcPts val="1200"/>
              </a:spcBef>
              <a:spcAft>
                <a:spcPts val="0"/>
              </a:spcAft>
            </a:pPr>
            <a:r>
              <a:rPr lang="en-US" dirty="0"/>
              <a:t> </a:t>
            </a:r>
            <a:r>
              <a:rPr lang="en-US" b="1" dirty="0" smtClean="0"/>
              <a:t>Cutis gyrate - </a:t>
            </a:r>
            <a:r>
              <a:rPr lang="en-US" dirty="0"/>
              <a:t> </a:t>
            </a:r>
            <a:endParaRPr lang="en-US" dirty="0" smtClean="0"/>
          </a:p>
          <a:p>
            <a:pPr>
              <a:spcBef>
                <a:spcPts val="1200"/>
              </a:spcBef>
              <a:spcAft>
                <a:spcPts val="0"/>
              </a:spcAft>
            </a:pPr>
            <a:r>
              <a:rPr lang="en-US" dirty="0"/>
              <a:t> </a:t>
            </a:r>
            <a:r>
              <a:rPr lang="en-US" b="1" dirty="0" err="1" smtClean="0"/>
              <a:t>Craniosynostosis</a:t>
            </a:r>
            <a:r>
              <a:rPr lang="en-US" dirty="0"/>
              <a:t> </a:t>
            </a:r>
            <a:r>
              <a:rPr lang="en-US" dirty="0" smtClean="0"/>
              <a:t>– </a:t>
            </a:r>
            <a:r>
              <a:rPr lang="en-US" sz="2200" dirty="0" smtClean="0"/>
              <a:t>Closed </a:t>
            </a:r>
            <a:r>
              <a:rPr lang="en-US" sz="2200" dirty="0"/>
              <a:t>anterior fontanel at birth </a:t>
            </a:r>
            <a:endParaRPr lang="en-US" sz="2200" dirty="0" smtClean="0"/>
          </a:p>
          <a:p>
            <a:pPr>
              <a:spcBef>
                <a:spcPts val="1200"/>
              </a:spcBef>
              <a:spcAft>
                <a:spcPts val="0"/>
              </a:spcAft>
            </a:pPr>
            <a:r>
              <a:rPr lang="en-US" b="1" dirty="0"/>
              <a:t> </a:t>
            </a:r>
            <a:r>
              <a:rPr lang="en-US" b="1" dirty="0" smtClean="0"/>
              <a:t>Ocular </a:t>
            </a:r>
            <a:r>
              <a:rPr lang="en-US" b="1" dirty="0"/>
              <a:t>abnormalities</a:t>
            </a:r>
            <a:r>
              <a:rPr lang="en-US" dirty="0"/>
              <a:t> </a:t>
            </a:r>
            <a:r>
              <a:rPr lang="en-US" dirty="0" smtClean="0"/>
              <a:t>– </a:t>
            </a:r>
            <a:r>
              <a:rPr lang="en-US" sz="2200" dirty="0" smtClean="0"/>
              <a:t>Focal </a:t>
            </a:r>
            <a:r>
              <a:rPr lang="en-US" sz="2200" dirty="0"/>
              <a:t>pigmentary retinal mottling, </a:t>
            </a:r>
            <a:r>
              <a:rPr lang="en-US" sz="2200" dirty="0" err="1"/>
              <a:t>chorioretinal</a:t>
            </a:r>
            <a:r>
              <a:rPr lang="en-US" sz="2200" dirty="0"/>
              <a:t> atrophy, and optic nerve abnormalities </a:t>
            </a:r>
            <a:r>
              <a:rPr lang="en-US" sz="2200" dirty="0" smtClean="0"/>
              <a:t>as well as </a:t>
            </a:r>
            <a:r>
              <a:rPr lang="en-US" sz="2200" dirty="0" err="1" smtClean="0"/>
              <a:t>microcornea</a:t>
            </a:r>
            <a:r>
              <a:rPr lang="en-US" sz="2200" dirty="0"/>
              <a:t>, </a:t>
            </a:r>
            <a:r>
              <a:rPr lang="en-US" sz="2200" dirty="0" err="1"/>
              <a:t>microphthalmia</a:t>
            </a:r>
            <a:r>
              <a:rPr lang="en-US" sz="2200" dirty="0"/>
              <a:t>, </a:t>
            </a:r>
            <a:r>
              <a:rPr lang="en-US" sz="2200" dirty="0" smtClean="0"/>
              <a:t>cataracts </a:t>
            </a:r>
            <a:r>
              <a:rPr lang="en-US" sz="2200" dirty="0"/>
              <a:t>and </a:t>
            </a:r>
            <a:r>
              <a:rPr lang="en-US" sz="2200" dirty="0" smtClean="0"/>
              <a:t>glaucoma</a:t>
            </a:r>
          </a:p>
          <a:p>
            <a:pPr>
              <a:spcBef>
                <a:spcPts val="1200"/>
              </a:spcBef>
              <a:spcAft>
                <a:spcPts val="0"/>
              </a:spcAft>
            </a:pPr>
            <a:r>
              <a:rPr lang="en-US" b="1" dirty="0" smtClean="0"/>
              <a:t> Small </a:t>
            </a:r>
            <a:r>
              <a:rPr lang="en-US" b="1" dirty="0"/>
              <a:t>for gestational age</a:t>
            </a:r>
            <a:r>
              <a:rPr lang="en-US" sz="2400" dirty="0"/>
              <a:t> – </a:t>
            </a:r>
            <a:r>
              <a:rPr lang="en-US" sz="2200" dirty="0"/>
              <a:t>30 to 40 percent of affected infants were SGA</a:t>
            </a:r>
          </a:p>
        </p:txBody>
      </p:sp>
      <p:pic>
        <p:nvPicPr>
          <p:cNvPr id="4" name="Picture 3"/>
          <p:cNvPicPr>
            <a:picLocks noChangeAspect="1"/>
          </p:cNvPicPr>
          <p:nvPr/>
        </p:nvPicPr>
        <p:blipFill>
          <a:blip r:embed="rId3"/>
          <a:stretch>
            <a:fillRect/>
          </a:stretch>
        </p:blipFill>
        <p:spPr>
          <a:xfrm>
            <a:off x="3078179" y="1999041"/>
            <a:ext cx="1874068" cy="800364"/>
          </a:xfrm>
          <a:prstGeom prst="rect">
            <a:avLst/>
          </a:prstGeom>
        </p:spPr>
      </p:pic>
      <p:sp>
        <p:nvSpPr>
          <p:cNvPr id="5" name="TextBox 4"/>
          <p:cNvSpPr txBox="1"/>
          <p:nvPr/>
        </p:nvSpPr>
        <p:spPr>
          <a:xfrm>
            <a:off x="3972232" y="5397910"/>
            <a:ext cx="4621162" cy="338554"/>
          </a:xfrm>
          <a:prstGeom prst="rect">
            <a:avLst/>
          </a:prstGeom>
          <a:noFill/>
        </p:spPr>
        <p:txBody>
          <a:bodyPr wrap="square" rtlCol="0">
            <a:spAutoFit/>
          </a:bodyPr>
          <a:lstStyle/>
          <a:p>
            <a:r>
              <a:rPr lang="en-US" dirty="0" err="1"/>
              <a:t>MMWR</a:t>
            </a:r>
            <a:r>
              <a:rPr lang="en-US" dirty="0"/>
              <a:t> / October 20, 2017 / Vol. 66 / No. 41 </a:t>
            </a:r>
          </a:p>
        </p:txBody>
      </p:sp>
    </p:spTree>
    <p:extLst>
      <p:ext uri="{BB962C8B-B14F-4D97-AF65-F5344CB8AC3E}">
        <p14:creationId xmlns:p14="http://schemas.microsoft.com/office/powerpoint/2010/main" val="19690278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ediatrics LCD-Temp">
  <a:themeElements>
    <a:clrScheme name="TCH LCD Template 1">
      <a:dk1>
        <a:srgbClr val="000000"/>
      </a:dk1>
      <a:lt1>
        <a:srgbClr val="FFFFFF"/>
      </a:lt1>
      <a:dk2>
        <a:srgbClr val="FFFFFF"/>
      </a:dk2>
      <a:lt2>
        <a:srgbClr val="808080"/>
      </a:lt2>
      <a:accent1>
        <a:srgbClr val="00254E"/>
      </a:accent1>
      <a:accent2>
        <a:srgbClr val="3F80CD"/>
      </a:accent2>
      <a:accent3>
        <a:srgbClr val="FFFFFF"/>
      </a:accent3>
      <a:accent4>
        <a:srgbClr val="000000"/>
      </a:accent4>
      <a:accent5>
        <a:srgbClr val="AAACB2"/>
      </a:accent5>
      <a:accent6>
        <a:srgbClr val="3873BA"/>
      </a:accent6>
      <a:hlink>
        <a:srgbClr val="F15A29"/>
      </a:hlink>
      <a:folHlink>
        <a:srgbClr val="C0C0C0"/>
      </a:folHlink>
    </a:clrScheme>
    <a:fontScheme name="TCH LCD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w="9525">
          <a:solidFill>
            <a:schemeClr val="bg1"/>
          </a:solidFill>
          <a:round/>
          <a:headEnd/>
          <a:tailEnd/>
        </a:ln>
      </a:spPr>
      <a:bodyPr lIns="0" tIns="0" rIns="0" bIns="0" anchor="b">
        <a:prstTxWarp prst="textNoShape">
          <a:avLst/>
        </a:prstTxWarp>
        <a:spAutoFit/>
      </a:bodyPr>
      <a:lstStyle>
        <a:defPPr>
          <a:defRPr>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91440" rIns="91440" bIns="9144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chemeClr val="tx1"/>
          </a:buClr>
          <a:buSzTx/>
          <a:buFontTx/>
          <a:buNone/>
          <a:tabLst/>
          <a:defRPr kumimoji="0" lang="en-US" sz="1600" b="0" i="0" u="none" strike="noStrike" cap="none" normalizeH="0" baseline="0">
            <a:ln>
              <a:noFill/>
            </a:ln>
            <a:solidFill>
              <a:schemeClr val="bg1"/>
            </a:solidFill>
            <a:effectLst/>
            <a:latin typeface="Calibri" pitchFamily="-68" charset="0"/>
          </a:defRPr>
        </a:defPPr>
      </a:lstStyle>
    </a:lnDef>
  </a:objectDefaults>
  <a:extraClrSchemeLst>
    <a:extraClrScheme>
      <a:clrScheme name="TCH LCD Template 1">
        <a:dk1>
          <a:srgbClr val="000000"/>
        </a:dk1>
        <a:lt1>
          <a:srgbClr val="FFFFFF"/>
        </a:lt1>
        <a:dk2>
          <a:srgbClr val="FFFFFF"/>
        </a:dk2>
        <a:lt2>
          <a:srgbClr val="808080"/>
        </a:lt2>
        <a:accent1>
          <a:srgbClr val="00254E"/>
        </a:accent1>
        <a:accent2>
          <a:srgbClr val="3F80CD"/>
        </a:accent2>
        <a:accent3>
          <a:srgbClr val="FFFFFF"/>
        </a:accent3>
        <a:accent4>
          <a:srgbClr val="000000"/>
        </a:accent4>
        <a:accent5>
          <a:srgbClr val="AAACB2"/>
        </a:accent5>
        <a:accent6>
          <a:srgbClr val="3873BA"/>
        </a:accent6>
        <a:hlink>
          <a:srgbClr val="F15A2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Pediatrics LCD-Temp</Template>
  <TotalTime>20882</TotalTime>
  <Words>638</Words>
  <Application>Microsoft Office PowerPoint</Application>
  <PresentationFormat>On-screen Show (4:3)</PresentationFormat>
  <Paragraphs>106</Paragraphs>
  <Slides>12</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12</vt:i4>
      </vt:variant>
    </vt:vector>
  </HeadingPairs>
  <TitlesOfParts>
    <vt:vector size="19" baseType="lpstr">
      <vt:lpstr>ＭＳ Ｐゴシック</vt:lpstr>
      <vt:lpstr>Arial</vt:lpstr>
      <vt:lpstr>Calibri</vt:lpstr>
      <vt:lpstr>Geneva</vt:lpstr>
      <vt:lpstr>Georgia</vt:lpstr>
      <vt:lpstr>Gill Sans MT</vt:lpstr>
      <vt:lpstr>Pediatrics LCD-Temp</vt:lpstr>
      <vt:lpstr>From Epidemiology to Clinical Care for Zika Coordination </vt:lpstr>
      <vt:lpstr>Epidemiology</vt:lpstr>
      <vt:lpstr>Transmission </vt:lpstr>
      <vt:lpstr>PowerPoint Presentation</vt:lpstr>
      <vt:lpstr>PowerPoint Presentation</vt:lpstr>
      <vt:lpstr>Clinical Manifestations: Mother </vt:lpstr>
      <vt:lpstr>Clinical Manifestations: Fetus/Infant</vt:lpstr>
      <vt:lpstr>PowerPoint Presentation</vt:lpstr>
      <vt:lpstr>Clinical Manifestations: Fetus/Infant</vt:lpstr>
      <vt:lpstr>Clinical Manifestations: Fetus/Infant</vt:lpstr>
      <vt:lpstr>Care Coordination</vt:lpstr>
      <vt:lpstr>Zika Care Connect:  </vt:lpstr>
    </vt:vector>
  </TitlesOfParts>
  <Company>Texas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cgferris</dc:creator>
  <cp:lastModifiedBy>Onion, Susan</cp:lastModifiedBy>
  <cp:revision>28</cp:revision>
  <cp:lastPrinted>2002-11-19T20:37:41Z</cp:lastPrinted>
  <dcterms:created xsi:type="dcterms:W3CDTF">2011-03-22T19:41:22Z</dcterms:created>
  <dcterms:modified xsi:type="dcterms:W3CDTF">2018-01-03T21:44:51Z</dcterms:modified>
</cp:coreProperties>
</file>