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4" r:id="rId1"/>
  </p:sldMasterIdLst>
  <p:notesMasterIdLst>
    <p:notesMasterId r:id="rId12"/>
  </p:notesMasterIdLst>
  <p:sldIdLst>
    <p:sldId id="322" r:id="rId2"/>
    <p:sldId id="323" r:id="rId3"/>
    <p:sldId id="324" r:id="rId4"/>
    <p:sldId id="325" r:id="rId5"/>
    <p:sldId id="326" r:id="rId6"/>
    <p:sldId id="328" r:id="rId7"/>
    <p:sldId id="330" r:id="rId8"/>
    <p:sldId id="329" r:id="rId9"/>
    <p:sldId id="321" r:id="rId10"/>
    <p:sldId id="327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75FD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390" autoAdjust="0"/>
    <p:restoredTop sz="74824" autoAdjust="0"/>
  </p:normalViewPr>
  <p:slideViewPr>
    <p:cSldViewPr snapToGrid="0" snapToObjects="1">
      <p:cViewPr varScale="1">
        <p:scale>
          <a:sx n="79" d="100"/>
          <a:sy n="79" d="100"/>
        </p:scale>
        <p:origin x="1398" y="9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DADFDF-1445-C749-B5EB-3CA8EC4A212A}" type="datetimeFigureOut">
              <a:rPr lang="en-US" smtClean="0"/>
              <a:t>1/22/2018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C36305-8E0E-6745-8606-B93206C6F54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C36305-8E0E-6745-8606-B93206C6F54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43725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C36305-8E0E-6745-8606-B93206C6F544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84328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C36305-8E0E-6745-8606-B93206C6F54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19836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C36305-8E0E-6745-8606-B93206C6F54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11340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C36305-8E0E-6745-8606-B93206C6F54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84965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C36305-8E0E-6745-8606-B93206C6F54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233227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C36305-8E0E-6745-8606-B93206C6F54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59648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C36305-8E0E-6745-8606-B93206C6F544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822950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C36305-8E0E-6745-8606-B93206C6F544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90817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C36305-8E0E-6745-8606-B93206C6F544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73171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68228" y="2647779"/>
            <a:ext cx="8061771" cy="1944087"/>
          </a:xfrm>
        </p:spPr>
        <p:txBody>
          <a:bodyPr anchor="b">
            <a:noAutofit/>
          </a:bodyPr>
          <a:lstStyle>
            <a:lvl1pPr algn="l">
              <a:defRPr sz="7000" b="1">
                <a:solidFill>
                  <a:srgbClr val="FFC600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68229" y="4906339"/>
            <a:ext cx="8061770" cy="654691"/>
          </a:xfrm>
        </p:spPr>
        <p:txBody>
          <a:bodyPr anchor="t"/>
          <a:lstStyle>
            <a:lvl1pPr marL="0" indent="0" algn="l">
              <a:buNone/>
              <a:defRPr sz="3600" b="1">
                <a:solidFill>
                  <a:schemeClr val="bg1"/>
                </a:solidFill>
                <a:latin typeface="+mj-lt"/>
              </a:defRPr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</a:lstStyle>
          <a:p>
            <a:fld id="{7E9EBC6F-A667-482D-A091-2E3EF8D67F01}" type="datetime1">
              <a:rPr lang="en-US" smtClean="0"/>
              <a:t>1/22/2018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</a:lstStyle>
          <a:p>
            <a:fld id="{23FAF241-A4C7-4445-B23A-055E3967AFEF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5" name="Line 6"/>
          <p:cNvCxnSpPr/>
          <p:nvPr/>
        </p:nvCxnSpPr>
        <p:spPr>
          <a:xfrm>
            <a:off x="3368229" y="4711002"/>
            <a:ext cx="8061771" cy="13398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63070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sing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979290" y="2887965"/>
            <a:ext cx="5001611" cy="1114960"/>
          </a:xfrm>
        </p:spPr>
        <p:txBody>
          <a:bodyPr anchor="b">
            <a:normAutofit/>
          </a:bodyPr>
          <a:lstStyle>
            <a:lvl1pPr algn="l">
              <a:defRPr sz="7000" b="1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Thank you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1979290" y="4554842"/>
            <a:ext cx="6841346" cy="1315016"/>
          </a:xfrm>
        </p:spPr>
        <p:txBody>
          <a:bodyPr>
            <a:normAutofit/>
          </a:bodyPr>
          <a:lstStyle>
            <a:lvl1pPr marL="0" indent="0" algn="l">
              <a:buNone/>
              <a:defRPr sz="2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2A16D-0D20-4D61-A301-DCF3300D646F}" type="datetime1">
              <a:rPr lang="en-US" smtClean="0"/>
              <a:t>1/22/2018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AF241-A4C7-4445-B23A-055E3967AFEF}" type="slidenum">
              <a:rPr lang="en-US" smtClean="0"/>
              <a:t>‹#›</a:t>
            </a:fld>
            <a:endParaRPr lang="en-US"/>
          </a:p>
        </p:txBody>
      </p:sp>
      <p:cxnSp>
        <p:nvCxnSpPr>
          <p:cNvPr id="13" name="Line 12"/>
          <p:cNvCxnSpPr/>
          <p:nvPr/>
        </p:nvCxnSpPr>
        <p:spPr>
          <a:xfrm>
            <a:off x="838199" y="4277571"/>
            <a:ext cx="10515600" cy="2625"/>
          </a:xfrm>
          <a:prstGeom prst="line">
            <a:avLst/>
          </a:prstGeom>
          <a:ln w="38100">
            <a:solidFill>
              <a:schemeClr val="accent1"/>
            </a:solidFill>
          </a:ln>
          <a:effec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25789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3C783-6893-44F6-884D-88BA9AADA666}" type="datetime1">
              <a:rPr lang="en-US" smtClean="0"/>
              <a:t>1/22/2018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AF241-A4C7-4445-B23A-055E3967AF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40801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ntroduc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1" y="147484"/>
            <a:ext cx="7096431" cy="1268361"/>
          </a:xfrm>
          <a:ln>
            <a:noFill/>
          </a:ln>
        </p:spPr>
        <p:txBody>
          <a:bodyPr anchor="ctr">
            <a:noAutofit/>
          </a:bodyPr>
          <a:lstStyle>
            <a:lvl1pPr>
              <a:defRPr sz="50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7" name="Text Placeholder 26"/>
          <p:cNvSpPr>
            <a:spLocks noGrp="1"/>
          </p:cNvSpPr>
          <p:nvPr>
            <p:ph type="body" sz="quarter" idx="14"/>
          </p:nvPr>
        </p:nvSpPr>
        <p:spPr>
          <a:xfrm>
            <a:off x="836908" y="2150347"/>
            <a:ext cx="7821480" cy="3839748"/>
          </a:xfrm>
        </p:spPr>
        <p:txBody>
          <a:bodyPr>
            <a:normAutofit/>
          </a:bodyPr>
          <a:lstStyle>
            <a:lvl1pPr>
              <a:defRPr sz="2800">
                <a:solidFill>
                  <a:schemeClr val="bg1"/>
                </a:solidFill>
              </a:defRPr>
            </a:lvl1pPr>
            <a:lvl2pPr marL="457189" indent="0">
              <a:buNone/>
              <a:defRPr sz="24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2"/>
                </a:solidFill>
              </a:defRPr>
            </a:lvl3pPr>
            <a:lvl4pPr>
              <a:defRPr sz="2400">
                <a:solidFill>
                  <a:schemeClr val="tx2"/>
                </a:solidFill>
              </a:defRPr>
            </a:lvl4pPr>
            <a:lvl5pPr>
              <a:defRPr sz="24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Picture Placeholder 14"/>
          <p:cNvSpPr>
            <a:spLocks noGrp="1"/>
          </p:cNvSpPr>
          <p:nvPr>
            <p:ph type="pic" sz="quarter" idx="13"/>
          </p:nvPr>
        </p:nvSpPr>
        <p:spPr>
          <a:xfrm>
            <a:off x="9474397" y="2544510"/>
            <a:ext cx="2071159" cy="2560053"/>
          </a:xfr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  <a:effectLst>
            <a:outerShdw blurRad="50800" dist="63500" dir="2700000" algn="tl" rotWithShape="0">
              <a:prstClr val="black">
                <a:alpha val="17000"/>
              </a:prstClr>
            </a:outerShdw>
          </a:effectLst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4BE2D-D741-40D5-95A2-4F6834F6483D}" type="datetime1">
              <a:rPr lang="en-US" smtClean="0"/>
              <a:t>1/22/2018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AF241-A4C7-4445-B23A-055E3967AF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316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7590" y="461268"/>
            <a:ext cx="8841193" cy="798296"/>
          </a:xfrm>
        </p:spPr>
        <p:txBody>
          <a:bodyPr anchor="b">
            <a:noAutofit/>
          </a:bodyPr>
          <a:lstStyle>
            <a:lvl1pPr>
              <a:defRPr sz="5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49428" y="1856467"/>
            <a:ext cx="8841193" cy="549117"/>
          </a:xfrm>
        </p:spPr>
        <p:txBody>
          <a:bodyPr>
            <a:normAutofit/>
          </a:bodyPr>
          <a:lstStyle>
            <a:lvl1pPr marL="0" indent="0">
              <a:buNone/>
              <a:defRPr sz="3200" b="1">
                <a:solidFill>
                  <a:schemeClr val="accent1"/>
                </a:solidFill>
                <a:latin typeface="+mj-lt"/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2"/>
          <p:cNvSpPr>
            <a:spLocks noGrp="1"/>
          </p:cNvSpPr>
          <p:nvPr>
            <p:ph type="body" idx="13" hasCustomPrompt="1"/>
          </p:nvPr>
        </p:nvSpPr>
        <p:spPr>
          <a:xfrm>
            <a:off x="2449428" y="2654083"/>
            <a:ext cx="8841193" cy="3418886"/>
          </a:xfrm>
        </p:spPr>
        <p:txBody>
          <a:bodyPr>
            <a:normAutofit/>
          </a:bodyPr>
          <a:lstStyle>
            <a:lvl1pPr marL="342900" indent="-342900">
              <a:buFont typeface="Arial" panose="020B0604020202020204" pitchFamily="34" charset="0"/>
              <a:buChar char="•"/>
              <a:defRPr sz="2400">
                <a:solidFill>
                  <a:schemeClr val="bg1"/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 </a:t>
            </a:r>
          </a:p>
          <a:p>
            <a:pPr lvl="0"/>
            <a:r>
              <a:rPr lang="en-US"/>
              <a:t>Click to edit Master text styles </a:t>
            </a:r>
          </a:p>
          <a:p>
            <a:pPr lvl="0"/>
            <a:r>
              <a:rPr lang="en-US"/>
              <a:t>Click to edit Master text styles</a:t>
            </a:r>
          </a:p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ctr">
              <a:defRPr/>
            </a:lvl1pPr>
          </a:lstStyle>
          <a:p>
            <a:fld id="{DE1EE0EC-950F-4637-91B8-07D981646FD0}" type="datetime1">
              <a:rPr lang="en-US" smtClean="0"/>
              <a:t>1/22/2018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AF241-A4C7-4445-B23A-055E3967AFEF}" type="slidenum">
              <a:rPr lang="en-US" smtClean="0"/>
              <a:t>‹#›</a:t>
            </a:fld>
            <a:endParaRPr lang="en-US"/>
          </a:p>
        </p:txBody>
      </p:sp>
      <p:cxnSp>
        <p:nvCxnSpPr>
          <p:cNvPr id="16" name="Line 15"/>
          <p:cNvCxnSpPr/>
          <p:nvPr/>
        </p:nvCxnSpPr>
        <p:spPr>
          <a:xfrm flipV="1">
            <a:off x="2437590" y="1404425"/>
            <a:ext cx="8853031" cy="1788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229817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62925" y="664912"/>
            <a:ext cx="8388457" cy="743000"/>
          </a:xfrm>
          <a:effectLst/>
        </p:spPr>
        <p:txBody>
          <a:bodyPr anchor="b">
            <a:noAutofit/>
          </a:bodyPr>
          <a:lstStyle>
            <a:lvl1pPr>
              <a:defRPr sz="44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461631" y="1681843"/>
            <a:ext cx="8385048" cy="4498848"/>
          </a:xfrm>
        </p:spPr>
        <p:txBody>
          <a:bodyPr>
            <a:normAutofit/>
          </a:bodyPr>
          <a:lstStyle>
            <a:lvl1pPr marL="341313" indent="-341313">
              <a:buFont typeface="+mj-lt"/>
              <a:buAutoNum type="arabicPeriod"/>
              <a:defRPr sz="2400"/>
            </a:lvl1pPr>
            <a:lvl2pPr marL="682625" indent="-341313" defTabSz="914400">
              <a:buFont typeface="+mj-lt"/>
              <a:buAutoNum type="alphaLcPeriod"/>
              <a:defRPr sz="2400"/>
            </a:lvl2pPr>
            <a:lvl3pPr marL="1085850" indent="-403225">
              <a:buFont typeface="+mj-lt"/>
              <a:buAutoNum type="romanLcPeriod"/>
              <a:defRPr sz="2400"/>
            </a:lvl3pPr>
            <a:lvl4pPr marL="1085850" indent="0">
              <a:buFont typeface="+mj-lt"/>
              <a:buNone/>
              <a:defRPr sz="2400"/>
            </a:lvl4pPr>
            <a:lvl5pPr marL="1547812" indent="0">
              <a:buFont typeface="+mj-lt"/>
              <a:buNone/>
              <a:defRPr sz="2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ctr">
              <a:defRPr/>
            </a:lvl1pPr>
          </a:lstStyle>
          <a:p>
            <a:fld id="{B9D5A33B-4654-4EC2-BE31-1D1898C5E1EA}" type="datetime1">
              <a:rPr lang="en-US" smtClean="0"/>
              <a:t>1/22/2018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AF241-A4C7-4445-B23A-055E3967AFEF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Line 9"/>
          <p:cNvCxnSpPr/>
          <p:nvPr/>
        </p:nvCxnSpPr>
        <p:spPr>
          <a:xfrm flipV="1">
            <a:off x="2462925" y="1473490"/>
            <a:ext cx="8412480" cy="1788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114012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62925" y="664912"/>
            <a:ext cx="8890875" cy="743000"/>
          </a:xfrm>
          <a:effectLst/>
        </p:spPr>
        <p:txBody>
          <a:bodyPr anchor="b">
            <a:noAutofit/>
          </a:bodyPr>
          <a:lstStyle>
            <a:lvl1pPr>
              <a:defRPr sz="44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461632" y="1828300"/>
            <a:ext cx="4282068" cy="4351338"/>
          </a:xfrm>
        </p:spPr>
        <p:txBody>
          <a:bodyPr>
            <a:normAutofit/>
          </a:bodyPr>
          <a:lstStyle>
            <a:lvl1pPr marL="341313" indent="-341313">
              <a:buFont typeface="+mj-lt"/>
              <a:buAutoNum type="arabicPeriod"/>
              <a:defRPr sz="2400"/>
            </a:lvl1pPr>
            <a:lvl2pPr marL="682625" indent="-341313" defTabSz="914400">
              <a:buFont typeface="+mj-lt"/>
              <a:buAutoNum type="alphaLcPeriod"/>
              <a:defRPr sz="2400"/>
            </a:lvl2pPr>
            <a:lvl3pPr marL="1085850" indent="-403225">
              <a:buFont typeface="+mj-lt"/>
              <a:buAutoNum type="romanLcPeriod"/>
              <a:defRPr sz="2400"/>
            </a:lvl3pPr>
            <a:lvl4pPr marL="1085850" indent="0">
              <a:buFont typeface="+mj-lt"/>
              <a:buNone/>
              <a:defRPr sz="2400"/>
            </a:lvl4pPr>
            <a:lvl5pPr marL="1547812" indent="0">
              <a:buFont typeface="+mj-lt"/>
              <a:buNone/>
              <a:defRPr sz="2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2" name="Content Placeholder 2"/>
          <p:cNvSpPr>
            <a:spLocks noGrp="1"/>
          </p:cNvSpPr>
          <p:nvPr>
            <p:ph sz="half" idx="13"/>
          </p:nvPr>
        </p:nvSpPr>
        <p:spPr>
          <a:xfrm>
            <a:off x="7071732" y="1828300"/>
            <a:ext cx="4282068" cy="4351338"/>
          </a:xfrm>
        </p:spPr>
        <p:txBody>
          <a:bodyPr>
            <a:normAutofit/>
          </a:bodyPr>
          <a:lstStyle>
            <a:lvl1pPr marL="341313" indent="-341313">
              <a:buFont typeface="+mj-lt"/>
              <a:buAutoNum type="arabicPeriod"/>
              <a:defRPr lang="en-US" dirty="0" smtClean="0"/>
            </a:lvl1pPr>
            <a:lvl2pPr marL="682625" indent="-341313" defTabSz="914400">
              <a:buFont typeface="+mj-lt"/>
              <a:buAutoNum type="alphaLcPeriod"/>
              <a:defRPr lang="en-US" dirty="0" smtClean="0"/>
            </a:lvl2pPr>
            <a:lvl3pPr marL="1085850" indent="-403225">
              <a:buFont typeface="+mj-lt"/>
              <a:buAutoNum type="romanLcPeriod"/>
              <a:defRPr lang="en-US" dirty="0" smtClean="0"/>
            </a:lvl3pPr>
            <a:lvl4pPr marL="1085850" indent="0">
              <a:buFont typeface="+mj-lt"/>
              <a:buNone/>
              <a:defRPr sz="2400"/>
            </a:lvl4pPr>
            <a:lvl5pPr marL="1547812" indent="0">
              <a:buFont typeface="+mj-lt"/>
              <a:buNone/>
              <a:defRPr lang="en-US" dirty="0" smtClean="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ctr">
              <a:defRPr/>
            </a:lvl1pPr>
          </a:lstStyle>
          <a:p>
            <a:fld id="{25B9ECCC-7C45-4342-84AC-9954EC8D20C9}" type="datetime1">
              <a:rPr lang="en-US" smtClean="0"/>
              <a:t>1/22/2018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AF241-A4C7-4445-B23A-055E3967AFEF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Line 9"/>
          <p:cNvCxnSpPr/>
          <p:nvPr/>
        </p:nvCxnSpPr>
        <p:spPr>
          <a:xfrm>
            <a:off x="2462925" y="1475278"/>
            <a:ext cx="8890875" cy="20096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33328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Bullets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2" y="250723"/>
            <a:ext cx="7199670" cy="1194619"/>
          </a:xfrm>
        </p:spPr>
        <p:txBody>
          <a:bodyPr anchor="ctr">
            <a:noAutofit/>
          </a:bodyPr>
          <a:lstStyle>
            <a:lvl1pPr>
              <a:defRPr sz="5000" b="1">
                <a:solidFill>
                  <a:srgbClr val="FFC600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7" name="Text Placeholder 26"/>
          <p:cNvSpPr>
            <a:spLocks noGrp="1"/>
          </p:cNvSpPr>
          <p:nvPr>
            <p:ph type="body" sz="quarter" idx="14"/>
          </p:nvPr>
        </p:nvSpPr>
        <p:spPr>
          <a:xfrm>
            <a:off x="836908" y="2200589"/>
            <a:ext cx="7821480" cy="3902411"/>
          </a:xfrm>
        </p:spPr>
        <p:txBody>
          <a:bodyPr>
            <a:normAutofit/>
          </a:bodyPr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400">
                <a:solidFill>
                  <a:schemeClr val="bg1"/>
                </a:solidFill>
              </a:defRPr>
            </a:lvl2pPr>
            <a:lvl3pPr>
              <a:defRPr sz="2400">
                <a:solidFill>
                  <a:schemeClr val="tx2"/>
                </a:solidFill>
              </a:defRPr>
            </a:lvl3pPr>
            <a:lvl4pPr>
              <a:defRPr sz="2400">
                <a:solidFill>
                  <a:schemeClr val="tx2"/>
                </a:solidFill>
              </a:defRPr>
            </a:lvl4pPr>
            <a:lvl5pPr>
              <a:defRPr sz="24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4" name="Picture Placeholder 14"/>
          <p:cNvSpPr>
            <a:spLocks noGrp="1"/>
          </p:cNvSpPr>
          <p:nvPr>
            <p:ph type="pic" sz="quarter" idx="13"/>
          </p:nvPr>
        </p:nvSpPr>
        <p:spPr>
          <a:xfrm>
            <a:off x="9474397" y="2544510"/>
            <a:ext cx="2071159" cy="2560053"/>
          </a:xfr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  <a:effectLst>
            <a:outerShdw blurRad="50800" dist="63500" dir="2700000" algn="tl" rotWithShape="0">
              <a:prstClr val="black">
                <a:alpha val="17000"/>
              </a:prstClr>
            </a:outerShdw>
          </a:effectLst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F3499-F0F4-4FD3-84CE-9EDC78F15659}" type="datetime1">
              <a:rPr lang="en-US" smtClean="0"/>
              <a:t>1/22/2018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AF241-A4C7-4445-B23A-055E3967AF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04112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ide 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1543050" y="393563"/>
            <a:ext cx="9810749" cy="679904"/>
          </a:xfrm>
        </p:spPr>
        <p:txBody>
          <a:bodyPr/>
          <a:lstStyle>
            <a:lvl1pPr>
              <a:defRPr sz="3200" b="1">
                <a:solidFill>
                  <a:srgbClr val="FFC600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13"/>
          </p:nvPr>
        </p:nvSpPr>
        <p:spPr>
          <a:xfrm>
            <a:off x="1543050" y="1322388"/>
            <a:ext cx="5486400" cy="4572000"/>
          </a:xfrm>
          <a:noFill/>
        </p:spPr>
        <p:txBody>
          <a:bodyPr/>
          <a:lstStyle>
            <a:lvl1pPr>
              <a:defRPr lang="en-US" smtClean="0"/>
            </a:lvl1pPr>
            <a:lvl2pPr>
              <a:defRPr lang="en-US" smtClean="0"/>
            </a:lvl2pPr>
            <a:lvl3pPr>
              <a:defRPr lang="en-US" smtClean="0"/>
            </a:lvl3pPr>
            <a:lvl4pPr>
              <a:defRPr lang="en-US" smtClean="0"/>
            </a:lvl4pPr>
            <a:lvl5pPr>
              <a:defRPr lang="en-US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1543051" y="6356351"/>
            <a:ext cx="2038349" cy="365125"/>
          </a:xfrm>
        </p:spPr>
        <p:txBody>
          <a:bodyPr/>
          <a:lstStyle/>
          <a:p>
            <a:fld id="{5DE42B77-CF1A-4FF1-B900-E4954CF36AFE}" type="datetime1">
              <a:rPr lang="en-US" smtClean="0"/>
              <a:t>1/22/2018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AF241-A4C7-4445-B23A-055E3967AF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0888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ide Two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1543050" y="393563"/>
            <a:ext cx="9810749" cy="679904"/>
          </a:xfrm>
        </p:spPr>
        <p:txBody>
          <a:bodyPr/>
          <a:lstStyle>
            <a:lvl1pPr>
              <a:defRPr sz="3200" b="1">
                <a:solidFill>
                  <a:srgbClr val="FFC600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13"/>
          </p:nvPr>
        </p:nvSpPr>
        <p:spPr>
          <a:xfrm>
            <a:off x="1543051" y="1322388"/>
            <a:ext cx="4572000" cy="3657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Content Placeholder 5"/>
          <p:cNvSpPr>
            <a:spLocks noGrp="1"/>
          </p:cNvSpPr>
          <p:nvPr>
            <p:ph sz="quarter" idx="15"/>
          </p:nvPr>
        </p:nvSpPr>
        <p:spPr>
          <a:xfrm>
            <a:off x="6561364" y="1322388"/>
            <a:ext cx="4572000" cy="3657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1543051" y="6356351"/>
            <a:ext cx="2038349" cy="365125"/>
          </a:xfrm>
        </p:spPr>
        <p:txBody>
          <a:bodyPr/>
          <a:lstStyle/>
          <a:p>
            <a:fld id="{9279148E-BC48-4100-84B5-01641BBD9821}" type="datetime1">
              <a:rPr lang="en-US" smtClean="0"/>
              <a:t>1/22/2018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AF241-A4C7-4445-B23A-055E3967AF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7950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ummary for Q&amp;A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6908" y="250723"/>
            <a:ext cx="7186215" cy="1268361"/>
          </a:xfrm>
          <a:ln>
            <a:noFill/>
          </a:ln>
        </p:spPr>
        <p:txBody>
          <a:bodyPr anchor="ctr">
            <a:noAutofit/>
          </a:bodyPr>
          <a:lstStyle>
            <a:lvl1pPr>
              <a:defRPr sz="50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7" name="Text Placeholder 26"/>
          <p:cNvSpPr>
            <a:spLocks noGrp="1"/>
          </p:cNvSpPr>
          <p:nvPr>
            <p:ph type="body" sz="quarter" idx="14"/>
          </p:nvPr>
        </p:nvSpPr>
        <p:spPr>
          <a:xfrm>
            <a:off x="836908" y="2150347"/>
            <a:ext cx="7821480" cy="3839748"/>
          </a:xfrm>
        </p:spPr>
        <p:txBody>
          <a:bodyPr>
            <a:normAutofit/>
          </a:bodyPr>
          <a:lstStyle>
            <a:lvl1pPr>
              <a:defRPr sz="2800">
                <a:solidFill>
                  <a:schemeClr val="bg1"/>
                </a:solidFill>
              </a:defRPr>
            </a:lvl1pPr>
            <a:lvl2pPr marL="457189" indent="0">
              <a:buNone/>
              <a:defRPr sz="24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2"/>
                </a:solidFill>
              </a:defRPr>
            </a:lvl3pPr>
            <a:lvl4pPr>
              <a:defRPr sz="2400">
                <a:solidFill>
                  <a:schemeClr val="tx2"/>
                </a:solidFill>
              </a:defRPr>
            </a:lvl4pPr>
            <a:lvl5pPr>
              <a:defRPr sz="24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Picture Placeholder 14"/>
          <p:cNvSpPr>
            <a:spLocks noGrp="1"/>
          </p:cNvSpPr>
          <p:nvPr>
            <p:ph type="pic" sz="quarter" idx="13" hasCustomPrompt="1"/>
          </p:nvPr>
        </p:nvSpPr>
        <p:spPr>
          <a:xfrm>
            <a:off x="9474397" y="2544510"/>
            <a:ext cx="2071159" cy="2560053"/>
          </a:xfr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  <a:effectLst>
            <a:outerShdw blurRad="50800" dist="63500" dir="2700000" algn="tl" rotWithShape="0">
              <a:prstClr val="black">
                <a:alpha val="17000"/>
              </a:prstClr>
            </a:outerShdw>
          </a:effectLst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                                                                                                                                                                                                                                 </a:t>
            </a:r>
          </a:p>
        </p:txBody>
      </p:sp>
      <p:sp>
        <p:nvSpPr>
          <p:cNvPr id="11" name="Text Placeholder 6"/>
          <p:cNvSpPr>
            <a:spLocks noGrp="1"/>
          </p:cNvSpPr>
          <p:nvPr>
            <p:ph type="body" sz="quarter" idx="15" hasCustomPrompt="1"/>
          </p:nvPr>
        </p:nvSpPr>
        <p:spPr>
          <a:xfrm>
            <a:off x="9289102" y="5486857"/>
            <a:ext cx="2441748" cy="503238"/>
          </a:xfrm>
        </p:spPr>
        <p:txBody>
          <a:bodyPr>
            <a:normAutofit/>
          </a:bodyPr>
          <a:lstStyle>
            <a:lvl1pPr marL="0" indent="0" algn="ctr">
              <a:buNone/>
              <a:defRPr sz="2800"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/>
              <a:t>Questions?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548C0-4A90-4B92-9308-CB186AF3F788}" type="datetime1">
              <a:rPr lang="en-US" smtClean="0"/>
              <a:t>1/22/2018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AF241-A4C7-4445-B23A-055E3967AF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81639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40000"/>
                    <a:lumOff val="60000"/>
                  </a:schemeClr>
                </a:solidFill>
                <a:latin typeface="+mj-lt"/>
              </a:defRPr>
            </a:lvl1pPr>
          </a:lstStyle>
          <a:p>
            <a:fld id="{56F6B6A6-4ABC-433A-A302-1B18E607647A}" type="datetime1">
              <a:rPr lang="en-US" smtClean="0"/>
              <a:t>1/22/2018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40000"/>
                    <a:lumOff val="60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40000"/>
                    <a:lumOff val="60000"/>
                  </a:schemeClr>
                </a:solidFill>
                <a:latin typeface="+mj-lt"/>
              </a:defRPr>
            </a:lvl1pPr>
          </a:lstStyle>
          <a:p>
            <a:fld id="{23FAF241-A4C7-4445-B23A-055E3967AF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09164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FFC600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j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j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j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j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Natalie.Furdek@dshs.texas.gov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>
          <a:xfrm>
            <a:off x="279400" y="1816100"/>
            <a:ext cx="11530750" cy="48514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3200" dirty="0"/>
          </a:p>
          <a:p>
            <a:pPr marL="0" indent="0" algn="ctr">
              <a:buNone/>
            </a:pPr>
            <a:endParaRPr lang="en-US" sz="3200" dirty="0"/>
          </a:p>
          <a:p>
            <a:pPr marL="0" indent="0" algn="ctr">
              <a:buNone/>
            </a:pPr>
            <a:r>
              <a:rPr lang="en-US" sz="3200" b="1" dirty="0"/>
              <a:t>Natalie Furdek, M.Ed. LPC</a:t>
            </a:r>
          </a:p>
          <a:p>
            <a:pPr marL="0" indent="0" algn="ctr">
              <a:buNone/>
            </a:pPr>
            <a:endParaRPr lang="en-US" sz="3200" b="1" dirty="0"/>
          </a:p>
          <a:p>
            <a:pPr marL="0" indent="0" algn="ctr">
              <a:buNone/>
            </a:pPr>
            <a:r>
              <a:rPr lang="en-US" sz="3200" dirty="0"/>
              <a:t>Department of State Health Services</a:t>
            </a:r>
          </a:p>
          <a:p>
            <a:pPr marL="0" indent="0" algn="ctr">
              <a:buNone/>
            </a:pPr>
            <a:endParaRPr lang="en-US" sz="3200" dirty="0"/>
          </a:p>
          <a:p>
            <a:pPr marL="0" indent="0" algn="ctr">
              <a:buNone/>
            </a:pPr>
            <a:r>
              <a:rPr lang="en-US" sz="3200" dirty="0"/>
              <a:t>January 22, 2018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19289" y="395111"/>
            <a:ext cx="7518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Care Coordination Utilizing Community-Based Navigators </a:t>
            </a:r>
          </a:p>
        </p:txBody>
      </p:sp>
    </p:spTree>
    <p:extLst>
      <p:ext uri="{BB962C8B-B14F-4D97-AF65-F5344CB8AC3E}">
        <p14:creationId xmlns:p14="http://schemas.microsoft.com/office/powerpoint/2010/main" val="34965484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>
          <a:xfrm>
            <a:off x="279400" y="1816100"/>
            <a:ext cx="11530750" cy="48514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3200" dirty="0"/>
          </a:p>
          <a:p>
            <a:pPr marL="0" indent="0" algn="ctr">
              <a:buNone/>
            </a:pPr>
            <a:endParaRPr lang="en-US" sz="3200" dirty="0"/>
          </a:p>
          <a:p>
            <a:pPr marL="0" indent="0" algn="ctr">
              <a:buNone/>
            </a:pPr>
            <a:endParaRPr lang="en-US" sz="3200" dirty="0"/>
          </a:p>
          <a:p>
            <a:pPr marL="0" indent="0" algn="ctr">
              <a:buNone/>
            </a:pPr>
            <a:r>
              <a:rPr lang="en-US" sz="3200" b="1" dirty="0"/>
              <a:t>Natalie Furdek – Coordinator</a:t>
            </a:r>
          </a:p>
          <a:p>
            <a:pPr marL="0" indent="0" algn="ctr">
              <a:buNone/>
            </a:pPr>
            <a:r>
              <a:rPr lang="en-US" sz="3200" b="1" dirty="0">
                <a:hlinkClick r:id="rId3"/>
              </a:rPr>
              <a:t>Natalie.Furdek@dshs.texas.gov</a:t>
            </a:r>
            <a:endParaRPr lang="en-US" sz="3200" b="1" dirty="0"/>
          </a:p>
          <a:p>
            <a:pPr marL="0" indent="0" algn="ctr">
              <a:buNone/>
            </a:pPr>
            <a:r>
              <a:rPr lang="en-US" sz="3200" b="1" dirty="0"/>
              <a:t>512-776-6718</a:t>
            </a:r>
          </a:p>
          <a:p>
            <a:pPr marL="0" indent="0" algn="ctr">
              <a:buNone/>
            </a:pPr>
            <a:endParaRPr lang="en-US" sz="3200" b="1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9712" y="271777"/>
            <a:ext cx="7675529" cy="13473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79717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>
          <a:xfrm>
            <a:off x="279400" y="2280356"/>
            <a:ext cx="11530750" cy="395111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200" b="1" dirty="0"/>
              <a:t>Objectives:</a:t>
            </a:r>
          </a:p>
          <a:p>
            <a:pPr marL="0" indent="0">
              <a:buNone/>
            </a:pPr>
            <a:endParaRPr lang="en-US" sz="3200" b="1" dirty="0"/>
          </a:p>
          <a:p>
            <a:r>
              <a:rPr lang="en-US" b="1" dirty="0"/>
              <a:t>Describe the two components of the CMS/Title V Zika health Care Services Grant</a:t>
            </a:r>
          </a:p>
          <a:p>
            <a:r>
              <a:rPr lang="en-US" b="1" dirty="0"/>
              <a:t>Describe goals of the CMS/Title V Zika Health Care Services Grant</a:t>
            </a:r>
          </a:p>
          <a:p>
            <a:r>
              <a:rPr lang="en-US" b="1" dirty="0"/>
              <a:t>Describe the goals of the Local Health Department project sites in South Texas</a:t>
            </a:r>
          </a:p>
          <a:p>
            <a:r>
              <a:rPr lang="en-US" b="1" dirty="0"/>
              <a:t>Describe the activities to be carried out in South Texas related to Zika 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519289" y="395111"/>
            <a:ext cx="7518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Care Coordination Utilizing Community-Based Navigators </a:t>
            </a:r>
          </a:p>
        </p:txBody>
      </p:sp>
    </p:spTree>
    <p:extLst>
      <p:ext uri="{BB962C8B-B14F-4D97-AF65-F5344CB8AC3E}">
        <p14:creationId xmlns:p14="http://schemas.microsoft.com/office/powerpoint/2010/main" val="27642561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>
          <a:xfrm>
            <a:off x="369710" y="2404534"/>
            <a:ext cx="11530750" cy="3951111"/>
          </a:xfrm>
        </p:spPr>
        <p:txBody>
          <a:bodyPr>
            <a:normAutofit/>
          </a:bodyPr>
          <a:lstStyle/>
          <a:p>
            <a:r>
              <a:rPr lang="en-US" b="1" dirty="0"/>
              <a:t>The CMS /Title V Zika Health Care Services grant is a two-pronged project.  It consists of provider training on Zika, however, the larger focus is on:</a:t>
            </a:r>
          </a:p>
          <a:p>
            <a:pPr lvl="1"/>
            <a:endParaRPr lang="en-US" b="1" dirty="0"/>
          </a:p>
          <a:p>
            <a:pPr lvl="1"/>
            <a:r>
              <a:rPr lang="en-US" b="1" dirty="0"/>
              <a:t>Services and supports for women of childbearing age in areas of concern for Zika transmission in Texas (South Texas)</a:t>
            </a:r>
          </a:p>
          <a:p>
            <a:pPr lvl="2"/>
            <a:endParaRPr lang="en-US" b="1" dirty="0">
              <a:solidFill>
                <a:schemeClr val="bg1"/>
              </a:solidFill>
            </a:endParaRPr>
          </a:p>
          <a:p>
            <a:pPr lvl="2"/>
            <a:r>
              <a:rPr lang="en-US" b="1" dirty="0">
                <a:solidFill>
                  <a:schemeClr val="bg1"/>
                </a:solidFill>
              </a:rPr>
              <a:t>Training and technical assistance for this work will be carried out by the Office of Border Public Health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19289" y="395111"/>
            <a:ext cx="7518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Care Coordination Utilizing Community-Based Navigators </a:t>
            </a:r>
          </a:p>
        </p:txBody>
      </p:sp>
    </p:spTree>
    <p:extLst>
      <p:ext uri="{BB962C8B-B14F-4D97-AF65-F5344CB8AC3E}">
        <p14:creationId xmlns:p14="http://schemas.microsoft.com/office/powerpoint/2010/main" val="23857525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>
          <a:xfrm>
            <a:off x="369710" y="2404534"/>
            <a:ext cx="11530750" cy="3951111"/>
          </a:xfrm>
        </p:spPr>
        <p:txBody>
          <a:bodyPr>
            <a:normAutofit lnSpcReduction="10000"/>
          </a:bodyPr>
          <a:lstStyle/>
          <a:p>
            <a:r>
              <a:rPr lang="en-US" b="1" dirty="0"/>
              <a:t>Services and supports in areas of concern in Texas (covered by the DSHS Zika Health Alert)</a:t>
            </a:r>
          </a:p>
          <a:p>
            <a:pPr marL="0" indent="0">
              <a:buNone/>
            </a:pPr>
            <a:endParaRPr lang="en-US" b="1" dirty="0"/>
          </a:p>
          <a:p>
            <a:pPr lvl="1"/>
            <a:r>
              <a:rPr lang="en-US" b="1" dirty="0"/>
              <a:t>Cameron County Local Health Department</a:t>
            </a:r>
          </a:p>
          <a:p>
            <a:pPr lvl="1"/>
            <a:r>
              <a:rPr lang="en-US" b="1" dirty="0"/>
              <a:t>Hidalgo County Local Health Department</a:t>
            </a:r>
          </a:p>
          <a:p>
            <a:pPr lvl="1"/>
            <a:r>
              <a:rPr lang="en-US" b="1" dirty="0"/>
              <a:t>City of Laredo Local Health Department</a:t>
            </a:r>
          </a:p>
          <a:p>
            <a:pPr lvl="1"/>
            <a:r>
              <a:rPr lang="en-US" b="1" dirty="0"/>
              <a:t>Region 8 Counties of Val Verde, Kinney, Maverick</a:t>
            </a:r>
          </a:p>
          <a:p>
            <a:pPr marL="228600" lvl="1" indent="0">
              <a:buNone/>
            </a:pPr>
            <a:endParaRPr lang="en-US" b="1" dirty="0"/>
          </a:p>
          <a:p>
            <a:r>
              <a:rPr lang="en-US" b="1" dirty="0"/>
              <a:t>City of El Paso is also funded with Title V to achieve the best coverage of the Texas/Mexico border possible.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19289" y="395111"/>
            <a:ext cx="7518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Care Coordination Utilizing Community-Based Navigators </a:t>
            </a:r>
          </a:p>
        </p:txBody>
      </p:sp>
    </p:spTree>
    <p:extLst>
      <p:ext uri="{BB962C8B-B14F-4D97-AF65-F5344CB8AC3E}">
        <p14:creationId xmlns:p14="http://schemas.microsoft.com/office/powerpoint/2010/main" val="36184762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>
          <a:xfrm>
            <a:off x="369710" y="2404534"/>
            <a:ext cx="11530750" cy="3951111"/>
          </a:xfrm>
        </p:spPr>
        <p:txBody>
          <a:bodyPr>
            <a:normAutofit/>
          </a:bodyPr>
          <a:lstStyle/>
          <a:p>
            <a:r>
              <a:rPr lang="en-US" b="1" dirty="0"/>
              <a:t>At all sites, Community Health Workers and Case Managers will be hired to work in clinics and in outreach settings to ensure the four primarily activities are carried out:</a:t>
            </a:r>
          </a:p>
          <a:p>
            <a:pPr marL="0" indent="0">
              <a:buNone/>
            </a:pPr>
            <a:endParaRPr lang="en-US" b="1" dirty="0"/>
          </a:p>
          <a:p>
            <a:pPr marL="685800" lvl="1" indent="-457200">
              <a:buAutoNum type="arabicPeriod"/>
            </a:pPr>
            <a:r>
              <a:rPr lang="en-US" sz="2200" b="1" dirty="0"/>
              <a:t>Increase access to contraception for families wishing to not become pregnant.  Client centered counseling about contraception will help ensure the right methods are selected by families.</a:t>
            </a:r>
          </a:p>
          <a:p>
            <a:pPr marL="228600" lvl="1" indent="0">
              <a:buNone/>
            </a:pPr>
            <a:endParaRPr lang="en-US" sz="22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519289" y="395111"/>
            <a:ext cx="7518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Care Coordination Utilizing Community-Based Navigators </a:t>
            </a:r>
          </a:p>
        </p:txBody>
      </p:sp>
    </p:spTree>
    <p:extLst>
      <p:ext uri="{BB962C8B-B14F-4D97-AF65-F5344CB8AC3E}">
        <p14:creationId xmlns:p14="http://schemas.microsoft.com/office/powerpoint/2010/main" val="8519512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>
          <a:xfrm>
            <a:off x="369710" y="2404534"/>
            <a:ext cx="11530750" cy="3951111"/>
          </a:xfrm>
        </p:spPr>
        <p:txBody>
          <a:bodyPr>
            <a:normAutofit/>
          </a:bodyPr>
          <a:lstStyle/>
          <a:p>
            <a:r>
              <a:rPr lang="en-US" b="1" dirty="0"/>
              <a:t>At all sites, Community Health Workers and Case Managers will be hired to work in clinics and in outreach settings to ensure the four primarily activities are carried out:</a:t>
            </a:r>
          </a:p>
          <a:p>
            <a:pPr marL="0" indent="0">
              <a:buNone/>
            </a:pPr>
            <a:endParaRPr lang="en-US" b="1" dirty="0"/>
          </a:p>
          <a:p>
            <a:pPr marL="228600" lvl="1" indent="0">
              <a:buNone/>
            </a:pPr>
            <a:r>
              <a:rPr lang="en-US" sz="2200" b="1" dirty="0"/>
              <a:t>2. Increase access to Zika testing for pregnant women.  Provide pre-</a:t>
            </a:r>
          </a:p>
          <a:p>
            <a:pPr marL="228600" lvl="1" indent="0">
              <a:buNone/>
            </a:pPr>
            <a:r>
              <a:rPr lang="en-US" sz="2200" b="1" dirty="0"/>
              <a:t>    and post-Zika counseling to help women understand their results.  </a:t>
            </a:r>
          </a:p>
          <a:p>
            <a:pPr marL="228600" lvl="1" indent="0">
              <a:buNone/>
            </a:pPr>
            <a:endParaRPr lang="en-US" sz="2200" b="1" dirty="0"/>
          </a:p>
          <a:p>
            <a:pPr marL="228600" lvl="1" indent="0">
              <a:buNone/>
            </a:pPr>
            <a:endParaRPr lang="en-US" sz="22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519289" y="395111"/>
            <a:ext cx="7518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Care Coordination Utilizing Community-Based Navigators </a:t>
            </a:r>
          </a:p>
        </p:txBody>
      </p:sp>
    </p:spTree>
    <p:extLst>
      <p:ext uri="{BB962C8B-B14F-4D97-AF65-F5344CB8AC3E}">
        <p14:creationId xmlns:p14="http://schemas.microsoft.com/office/powerpoint/2010/main" val="9574333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>
          <a:xfrm>
            <a:off x="369710" y="2404534"/>
            <a:ext cx="11530750" cy="3951111"/>
          </a:xfrm>
        </p:spPr>
        <p:txBody>
          <a:bodyPr>
            <a:normAutofit/>
          </a:bodyPr>
          <a:lstStyle/>
          <a:p>
            <a:r>
              <a:rPr lang="en-US" b="1" dirty="0"/>
              <a:t>At all sites, Community Health Workers and Case Managers will be hired to work in clinics and in outreach settings to ensure the four primarily activities are carried out:</a:t>
            </a:r>
          </a:p>
          <a:p>
            <a:pPr marL="685800" lvl="1" indent="-457200">
              <a:buAutoNum type="arabicPeriod"/>
            </a:pPr>
            <a:endParaRPr lang="en-US" sz="2200" b="1" dirty="0"/>
          </a:p>
          <a:p>
            <a:pPr marL="228600" lvl="1" indent="0">
              <a:buNone/>
            </a:pPr>
            <a:r>
              <a:rPr lang="en-US" sz="2200" b="1" dirty="0"/>
              <a:t>3. Increase access to supportive services and high risk prenatal care</a:t>
            </a:r>
          </a:p>
          <a:p>
            <a:pPr marL="228600" lvl="1" indent="0">
              <a:buNone/>
            </a:pPr>
            <a:r>
              <a:rPr lang="en-US" sz="2200" b="1" dirty="0"/>
              <a:t>    for women for whom Zika cannot be ruled out.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19289" y="395111"/>
            <a:ext cx="7518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Care Coordination Utilizing Community-Based Navigators </a:t>
            </a:r>
          </a:p>
        </p:txBody>
      </p:sp>
    </p:spTree>
    <p:extLst>
      <p:ext uri="{BB962C8B-B14F-4D97-AF65-F5344CB8AC3E}">
        <p14:creationId xmlns:p14="http://schemas.microsoft.com/office/powerpoint/2010/main" val="26448978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>
          <a:xfrm>
            <a:off x="369710" y="2404534"/>
            <a:ext cx="11530750" cy="3951111"/>
          </a:xfrm>
        </p:spPr>
        <p:txBody>
          <a:bodyPr>
            <a:normAutofit/>
          </a:bodyPr>
          <a:lstStyle/>
          <a:p>
            <a:r>
              <a:rPr lang="en-US" b="1" dirty="0"/>
              <a:t>At all sites, Community Health Workers and Case Managers will be hired to work in clinics and in outreach settings to ensure the four primarily activities are carried out:</a:t>
            </a:r>
          </a:p>
          <a:p>
            <a:pPr marL="0" indent="0">
              <a:buNone/>
            </a:pPr>
            <a:endParaRPr lang="en-US" b="1" dirty="0"/>
          </a:p>
          <a:p>
            <a:pPr marL="228600" lvl="1" indent="0">
              <a:buNone/>
            </a:pPr>
            <a:r>
              <a:rPr lang="en-US" sz="2200" b="1" dirty="0"/>
              <a:t>4. Provide and increase access to medical services and community</a:t>
            </a:r>
          </a:p>
          <a:p>
            <a:pPr marL="228600" lvl="1" indent="0">
              <a:buNone/>
            </a:pPr>
            <a:r>
              <a:rPr lang="en-US" sz="2200" b="1" dirty="0"/>
              <a:t>    supports for families with infants born with indications of Zika</a:t>
            </a:r>
          </a:p>
          <a:p>
            <a:pPr marL="228600" lvl="1" indent="0">
              <a:buNone/>
            </a:pPr>
            <a:r>
              <a:rPr lang="en-US" sz="2200" b="1" dirty="0"/>
              <a:t>    involvement.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19289" y="395111"/>
            <a:ext cx="7518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Care Coordination Utilizing Community-Based Navigators </a:t>
            </a:r>
          </a:p>
        </p:txBody>
      </p:sp>
    </p:spTree>
    <p:extLst>
      <p:ext uri="{BB962C8B-B14F-4D97-AF65-F5344CB8AC3E}">
        <p14:creationId xmlns:p14="http://schemas.microsoft.com/office/powerpoint/2010/main" val="34573929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>
          <a:xfrm>
            <a:off x="279400" y="1816100"/>
            <a:ext cx="11530750" cy="48514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3200" dirty="0"/>
          </a:p>
          <a:p>
            <a:pPr marL="0" indent="0" algn="ctr">
              <a:buNone/>
            </a:pPr>
            <a:r>
              <a:rPr lang="en-US" sz="3200" b="1" dirty="0"/>
              <a:t>Questions?</a:t>
            </a:r>
          </a:p>
          <a:p>
            <a:pPr marL="0" indent="0" algn="ctr">
              <a:buNone/>
            </a:pPr>
            <a:endParaRPr lang="en-US" sz="3200" b="1" dirty="0"/>
          </a:p>
          <a:p>
            <a:pPr marL="0" indent="0" algn="ctr">
              <a:buNone/>
            </a:pPr>
            <a:r>
              <a:rPr lang="en-US" sz="3200" b="1" dirty="0"/>
              <a:t>How to refer for this testing?</a:t>
            </a:r>
          </a:p>
          <a:p>
            <a:pPr marL="0" indent="0" algn="ctr">
              <a:buNone/>
            </a:pPr>
            <a:r>
              <a:rPr lang="en-US" sz="3200" b="1" dirty="0"/>
              <a:t>How to ensure we know about your services?</a:t>
            </a:r>
          </a:p>
          <a:p>
            <a:pPr marL="0" indent="0" algn="ctr">
              <a:buNone/>
            </a:pPr>
            <a:endParaRPr lang="en-US" sz="3200" b="1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9712" y="271777"/>
            <a:ext cx="7675529" cy="13473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3038107"/>
      </p:ext>
    </p:extLst>
  </p:cSld>
  <p:clrMapOvr>
    <a:masterClrMapping/>
  </p:clrMapOvr>
</p:sld>
</file>

<file path=ppt/theme/theme1.xml><?xml version="1.0" encoding="utf-8"?>
<a:theme xmlns:a="http://schemas.openxmlformats.org/drawingml/2006/main" name="Dark Room">
  <a:themeElements>
    <a:clrScheme name="HHS Bright Room">
      <a:dk1>
        <a:srgbClr val="022167"/>
      </a:dk1>
      <a:lt1>
        <a:srgbClr val="FFFFFF"/>
      </a:lt1>
      <a:dk2>
        <a:srgbClr val="000000"/>
      </a:dk2>
      <a:lt2>
        <a:srgbClr val="D1D3D3"/>
      </a:lt2>
      <a:accent1>
        <a:srgbClr val="FFC600"/>
      </a:accent1>
      <a:accent2>
        <a:srgbClr val="AB2328"/>
      </a:accent2>
      <a:accent3>
        <a:srgbClr val="6CC04A"/>
      </a:accent3>
      <a:accent4>
        <a:srgbClr val="6DABE4"/>
      </a:accent4>
      <a:accent5>
        <a:srgbClr val="B47E00"/>
      </a:accent5>
      <a:accent6>
        <a:srgbClr val="FF8300"/>
      </a:accent6>
      <a:hlink>
        <a:srgbClr val="00B3E3"/>
      </a:hlink>
      <a:folHlink>
        <a:srgbClr val="7D868C"/>
      </a:folHlink>
    </a:clrScheme>
    <a:fontScheme name="Custom 4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SHS-External-Presentation-16x9" id="{2281CF85-0B55-43B4-A180-7A7F6E271A69}" vid="{5DE0D6BC-FC03-48D2-9B94-BDE3C000553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5546</TotalTime>
  <Words>500</Words>
  <Application>Microsoft Office PowerPoint</Application>
  <PresentationFormat>Widescreen</PresentationFormat>
  <Paragraphs>71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Verdana</vt:lpstr>
      <vt:lpstr>Dark Room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Zika Testing and Clinical Management in Maternal and Infant Populations</dc:title>
  <dc:creator>Carey</dc:creator>
  <cp:lastModifiedBy>Furdek,Natalie A (DSHS)</cp:lastModifiedBy>
  <cp:revision>43</cp:revision>
  <dcterms:created xsi:type="dcterms:W3CDTF">2017-07-11T02:00:09Z</dcterms:created>
  <dcterms:modified xsi:type="dcterms:W3CDTF">2018-01-22T13:20:15Z</dcterms:modified>
</cp:coreProperties>
</file>